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8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8"/>
  </p:handoutMasterIdLst>
  <p:sldIdLst>
    <p:sldId id="256" r:id="rId2"/>
    <p:sldId id="294" r:id="rId3"/>
    <p:sldId id="295" r:id="rId4"/>
    <p:sldId id="299" r:id="rId5"/>
    <p:sldId id="287" r:id="rId6"/>
    <p:sldId id="300" r:id="rId7"/>
    <p:sldId id="301" r:id="rId8"/>
    <p:sldId id="302" r:id="rId9"/>
    <p:sldId id="303" r:id="rId10"/>
    <p:sldId id="305" r:id="rId11"/>
    <p:sldId id="304" r:id="rId12"/>
    <p:sldId id="306" r:id="rId13"/>
    <p:sldId id="310" r:id="rId14"/>
    <p:sldId id="307" r:id="rId15"/>
    <p:sldId id="308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086E"/>
    <a:srgbClr val="C828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6296" autoAdjust="0"/>
  </p:normalViewPr>
  <p:slideViewPr>
    <p:cSldViewPr snapToGrid="0">
      <p:cViewPr varScale="1">
        <p:scale>
          <a:sx n="82" d="100"/>
          <a:sy n="82" d="100"/>
        </p:scale>
        <p:origin x="58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250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eyad\Desktop\Predictive%20analysis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eyad\Desktop\Predictive%20analysis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eyad\Desktop\Predictive%20analysis\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eyad\Desktop\Predictive%20analysis\Book1%20(4)%202nd%20P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eyad\Desktop\Predictive%20analysis\Book1%20(4)%202nd%20P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A48B-43B3-B058-6DB31B7D4DA9}"/>
              </c:ext>
            </c:extLst>
          </c:dPt>
          <c:dPt>
            <c:idx val="1"/>
            <c:bubble3D val="0"/>
            <c:spPr>
              <a:solidFill>
                <a:schemeClr val="accent6">
                  <a:lumMod val="25000"/>
                  <a:lumOff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48B-43B3-B058-6DB31B7D4DA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8B-43B3-B058-6DB31B7D4D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1"/>
            <c:bubble3D val="0"/>
            <c:spPr>
              <a:solidFill>
                <a:schemeClr val="accent6">
                  <a:lumMod val="25000"/>
                  <a:lumOff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1BB5-4DC2-A71E-7B3DCCF73A5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7.2</c:v>
                </c:pt>
                <c:pt idx="1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BB5-4DC2-A71E-7B3DCCF73A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052E-4A11-BAFF-9DC539903167}"/>
              </c:ext>
            </c:extLst>
          </c:dPt>
          <c:dPt>
            <c:idx val="1"/>
            <c:bubble3D val="0"/>
            <c:spPr>
              <a:solidFill>
                <a:schemeClr val="accent6">
                  <a:lumMod val="25000"/>
                  <a:lumOff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052E-4A11-BAFF-9DC53990316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2E-4A11-BAFF-9DC5399031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[Book1.xlsx]pivot table!CategorySales</c:name>
    <c:fmtId val="18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D06B4B1D-D623-48F0-81E9-58D3D67E5307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878F99C4-5477-45DF-82DF-07EA8CF1C5C1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DDCD46C-ED3F-4AE4-B4E2-0A6A9CEED685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1B6D4A5B-2CA8-403A-B94B-434E7803EAD1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FC64390B-FB2D-4D53-B69A-14D3E80C5722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9D710BFF-F541-4BCF-AABC-D431624ABA0D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xForSave val="1"/>
              <c15:showDataLabelsRange val="1"/>
            </c:ext>
          </c:extLst>
        </c:dLbl>
      </c:pivotFmt>
      <c:pivotFmt>
        <c:idx val="10"/>
        <c:dLbl>
          <c:idx val="0"/>
          <c:tx>
            <c:rich>
              <a:bodyPr/>
              <a:lstStyle/>
              <a:p>
                <a:fld id="{F4B29AB6-742F-4F55-B06F-0C02FFC6E178}" type="CELLRANGE">
                  <a:rPr lang="en-GB"/>
                  <a:pPr/>
                  <a:t>[CELLRANGE]</a:t>
                </a:fld>
                <a:endParaRPr lang="en-GB"/>
              </a:p>
            </c:rich>
          </c:tx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8C298F67-A6EF-408F-965A-44F49BB54ACE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14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1CFDF505-29B8-41E6-B6D3-037D74478D21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5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48789A0-50FE-4FD8-9743-3505D49CAE48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6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6A7F1541-6855-4BD6-84B4-9FB02CD5F52E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7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8CA3773-D2AD-4F4C-BAB2-6C98D2DBA9EF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8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8AF83C04-644C-4395-8143-0D63B5B3B347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xForSave val="1"/>
              <c15:showDataLabelsRange val="1"/>
            </c:ext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23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9D5AD7F2-4492-4EE9-A558-E447861FD764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24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8A06C33-FABC-424C-869C-66639B85D90B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5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785DABA8-E1C5-43E8-AE03-83F2BCE4D869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6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DBCF5553-92AC-4EB5-84E7-8AF58E5458B3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7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5471405-4258-40A0-902F-1030FA5FAC43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8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95B0CFB8-9151-4D4B-B26D-353AC04C8F3A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2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0"/>
          <c:showCatName val="0"/>
          <c:showSerName val="0"/>
          <c:showPercent val="0"/>
          <c:showBubbleSize val="0"/>
          <c:separator>
</c:separator>
          <c:extLst>
            <c:ext xmlns:c15="http://schemas.microsoft.com/office/drawing/2012/chart" uri="{CE6537A1-D6FC-4f65-9D91-7224C49458BB}">
              <c15:xForSave val="1"/>
              <c15:showDataLabelsRange val="1"/>
            </c:ext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table'!$L$3</c:f>
              <c:strCache>
                <c:ptCount val="1"/>
                <c:pt idx="0">
                  <c:v>Sum of SalesRevenue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table'!$N$4:$N$9</c:f>
              <c:strCache>
                <c:ptCount val="7"/>
                <c:pt idx="0">
                  <c:v>Audio</c:v>
                </c:pt>
                <c:pt idx="1">
                  <c:v>Cameras and camcorders</c:v>
                </c:pt>
                <c:pt idx="2">
                  <c:v>Cell phones</c:v>
                </c:pt>
                <c:pt idx="3">
                  <c:v>Computers</c:v>
                </c:pt>
                <c:pt idx="4">
                  <c:v>Music, Movies and Audio Books</c:v>
                </c:pt>
                <c:pt idx="5">
                  <c:v>TV and Video</c:v>
                </c:pt>
                <c:pt idx="6">
                  <c:v>(blank)</c:v>
                </c:pt>
              </c:strCache>
            </c:strRef>
          </c:cat>
          <c:val>
            <c:numRef>
              <c:f>'pivot table'!$N$4:$N$9</c:f>
              <c:numCache>
                <c:formatCode>[$$-409]#,##0</c:formatCode>
                <c:ptCount val="7"/>
                <c:pt idx="0">
                  <c:v>2244236.4147000033</c:v>
                </c:pt>
                <c:pt idx="1">
                  <c:v>36972488.659199812</c:v>
                </c:pt>
                <c:pt idx="2">
                  <c:v>13228883.24840018</c:v>
                </c:pt>
                <c:pt idx="3">
                  <c:v>47950329.388499737</c:v>
                </c:pt>
                <c:pt idx="4">
                  <c:v>2352354.641499972</c:v>
                </c:pt>
                <c:pt idx="5">
                  <c:v>19844325.97369983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EF-4D9B-891C-06273CA0E164}"/>
            </c:ext>
          </c:extLst>
        </c:ser>
        <c:ser>
          <c:idx val="1"/>
          <c:order val="1"/>
          <c:tx>
            <c:strRef>
              <c:f>'pivot table'!$M$3</c:f>
              <c:strCache>
                <c:ptCount val="1"/>
                <c:pt idx="0">
                  <c:v>Sum of NetProfit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AEF-4D9B-891C-06273CA0E16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AEF-4D9B-891C-06273CA0E16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AEF-4D9B-891C-06273CA0E16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AEF-4D9B-891C-06273CA0E16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1AEF-4D9B-891C-06273CA0E16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1AEF-4D9B-891C-06273CA0E16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CB64288-483E-4AD5-8F0C-09CAC0CB3A3D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1AEF-4D9B-891C-06273CA0E16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27EDACF-23F5-4D98-B20B-53DE1FFACCB6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1AEF-4D9B-891C-06273CA0E16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94F5CA4-12FC-4F68-8DA8-D0406932894A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1AEF-4D9B-891C-06273CA0E16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18715BB-49F7-490F-AF0C-E77D91A41D76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1AEF-4D9B-891C-06273CA0E16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74C1F40-52E2-45DB-9C60-1013494153A7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1AEF-4D9B-891C-06273CA0E164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164FC6EA-6E9C-4D0E-A972-0D58A01C3798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1AEF-4D9B-891C-06273CA0E164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1AEF-4D9B-891C-06273CA0E1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'pivot table'!$N$4:$N$9</c:f>
              <c:strCache>
                <c:ptCount val="7"/>
                <c:pt idx="0">
                  <c:v>Audio</c:v>
                </c:pt>
                <c:pt idx="1">
                  <c:v>Cameras and camcorders</c:v>
                </c:pt>
                <c:pt idx="2">
                  <c:v>Cell phones</c:v>
                </c:pt>
                <c:pt idx="3">
                  <c:v>Computers</c:v>
                </c:pt>
                <c:pt idx="4">
                  <c:v>Music, Movies and Audio Books</c:v>
                </c:pt>
                <c:pt idx="5">
                  <c:v>TV and Video</c:v>
                </c:pt>
                <c:pt idx="6">
                  <c:v>(blank)</c:v>
                </c:pt>
              </c:strCache>
            </c:strRef>
          </c:cat>
          <c:val>
            <c:numRef>
              <c:f>'pivot table'!$N$4:$N$9</c:f>
              <c:numCache>
                <c:formatCode>[$$-409]#,##0</c:formatCode>
                <c:ptCount val="7"/>
                <c:pt idx="0">
                  <c:v>1275552.5847000033</c:v>
                </c:pt>
                <c:pt idx="1">
                  <c:v>21722180.139199894</c:v>
                </c:pt>
                <c:pt idx="2">
                  <c:v>7207615.9184000455</c:v>
                </c:pt>
                <c:pt idx="3">
                  <c:v>26704207.218500443</c:v>
                </c:pt>
                <c:pt idx="4">
                  <c:v>1405001.811500001</c:v>
                </c:pt>
                <c:pt idx="5">
                  <c:v>10584995.073699908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'pivot table'!$N$4:$N$9</c15:f>
                <c15:dlblRangeCache>
                  <c:ptCount val="6"/>
                  <c:pt idx="0">
                    <c:v>52%</c:v>
                  </c:pt>
                  <c:pt idx="1">
                    <c:v>55%</c:v>
                  </c:pt>
                  <c:pt idx="2">
                    <c:v>53%</c:v>
                  </c:pt>
                  <c:pt idx="3">
                    <c:v>52%</c:v>
                  </c:pt>
                  <c:pt idx="4">
                    <c:v>55%</c:v>
                  </c:pt>
                  <c:pt idx="5">
                    <c:v>51%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E-1AEF-4D9B-891C-06273CA0E164}"/>
            </c:ext>
          </c:extLst>
        </c:ser>
        <c:ser>
          <c:idx val="2"/>
          <c:order val="2"/>
          <c:tx>
            <c:strRef>
              <c:f>'pivot table'!$N$3</c:f>
              <c:strCache>
                <c:ptCount val="1"/>
                <c:pt idx="0">
                  <c:v>Average of NetProfitMargin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'pivot table'!$N$4:$N$9</c:f>
              <c:strCache>
                <c:ptCount val="7"/>
                <c:pt idx="0">
                  <c:v>Audio</c:v>
                </c:pt>
                <c:pt idx="1">
                  <c:v>Cameras and camcorders</c:v>
                </c:pt>
                <c:pt idx="2">
                  <c:v>Cell phones</c:v>
                </c:pt>
                <c:pt idx="3">
                  <c:v>Computers</c:v>
                </c:pt>
                <c:pt idx="4">
                  <c:v>Music, Movies and Audio Books</c:v>
                </c:pt>
                <c:pt idx="5">
                  <c:v>TV and Video</c:v>
                </c:pt>
                <c:pt idx="6">
                  <c:v>(blank)</c:v>
                </c:pt>
              </c:strCache>
            </c:strRef>
          </c:cat>
          <c:val>
            <c:numRef>
              <c:f>'pivot table'!$N$4:$N$9</c:f>
              <c:numCache>
                <c:formatCode>0%</c:formatCode>
                <c:ptCount val="7"/>
                <c:pt idx="0">
                  <c:v>0.52207490469472684</c:v>
                </c:pt>
                <c:pt idx="1">
                  <c:v>0.55061807799654328</c:v>
                </c:pt>
                <c:pt idx="2">
                  <c:v>0.53241419222008379</c:v>
                </c:pt>
                <c:pt idx="3">
                  <c:v>0.51711270795190367</c:v>
                </c:pt>
                <c:pt idx="4">
                  <c:v>0.55497980946112979</c:v>
                </c:pt>
                <c:pt idx="5">
                  <c:v>0.50537045984484008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1AEF-4D9B-891C-06273CA0E1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overlap val="100"/>
        <c:axId val="1116349679"/>
        <c:axId val="1116346319"/>
      </c:barChart>
      <c:catAx>
        <c:axId val="1116349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6346319"/>
        <c:crosses val="autoZero"/>
        <c:auto val="1"/>
        <c:lblAlgn val="ctr"/>
        <c:lblOffset val="100"/>
        <c:noMultiLvlLbl val="0"/>
      </c:catAx>
      <c:valAx>
        <c:axId val="1116346319"/>
        <c:scaling>
          <c:orientation val="minMax"/>
        </c:scaling>
        <c:delete val="0"/>
        <c:axPos val="l"/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63496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[Book1.xlsx]pivot table!PivotTable27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9185032592334341E-2"/>
          <c:y val="5.7563222876826539E-2"/>
          <c:w val="0.88465558243131304"/>
          <c:h val="0.805466037885477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'pivot table'!$Q$3</c:f>
              <c:strCache>
                <c:ptCount val="1"/>
                <c:pt idx="0">
                  <c:v>Sum of SalesRevenue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D1F-4605-8783-6CBAB222C41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D1F-4605-8783-6CBAB222C41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D1F-4605-8783-6CBAB222C41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D1F-4605-8783-6CBAB222C41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D1F-4605-8783-6CBAB222C41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D1F-4605-8783-6CBAB222C41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D1F-4605-8783-6CBAB222C415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D1F-4605-8783-6CBAB222C415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9D1F-4605-8783-6CBAB222C415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9D1F-4605-8783-6CBAB222C415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9D1F-4605-8783-6CBAB222C415}"/>
              </c:ext>
            </c:extLst>
          </c:dPt>
          <c:dLbls>
            <c:delete val="1"/>
          </c:dLbls>
          <c:cat>
            <c:strRef>
              <c:f>'pivot table'!$P$4:$P$14</c:f>
              <c:strCache>
                <c:ptCount val="11"/>
                <c:pt idx="0">
                  <c:v>A. Datum</c:v>
                </c:pt>
                <c:pt idx="1">
                  <c:v>Adventure Works</c:v>
                </c:pt>
                <c:pt idx="2">
                  <c:v>Contoso</c:v>
                </c:pt>
                <c:pt idx="3">
                  <c:v>Fabrikam</c:v>
                </c:pt>
                <c:pt idx="4">
                  <c:v>Litware</c:v>
                </c:pt>
                <c:pt idx="5">
                  <c:v>Northwind Traders</c:v>
                </c:pt>
                <c:pt idx="6">
                  <c:v>Proseware</c:v>
                </c:pt>
                <c:pt idx="7">
                  <c:v>Southridge Video</c:v>
                </c:pt>
                <c:pt idx="8">
                  <c:v>The Phone Company</c:v>
                </c:pt>
                <c:pt idx="9">
                  <c:v>Wide World Importers</c:v>
                </c:pt>
                <c:pt idx="10">
                  <c:v>(blank)</c:v>
                </c:pt>
              </c:strCache>
            </c:strRef>
          </c:cat>
          <c:val>
            <c:numRef>
              <c:f>'pivot table'!$Q$4:$Q$14</c:f>
              <c:numCache>
                <c:formatCode>[$$-409]#,##0</c:formatCode>
                <c:ptCount val="11"/>
                <c:pt idx="0">
                  <c:v>9588199.0370000172</c:v>
                </c:pt>
                <c:pt idx="1">
                  <c:v>16263145.053199988</c:v>
                </c:pt>
                <c:pt idx="2">
                  <c:v>22215722.5187991</c:v>
                </c:pt>
                <c:pt idx="3">
                  <c:v>26396232.849999934</c:v>
                </c:pt>
                <c:pt idx="4">
                  <c:v>4591556.5219999989</c:v>
                </c:pt>
                <c:pt idx="5">
                  <c:v>300207.1462000006</c:v>
                </c:pt>
                <c:pt idx="6">
                  <c:v>13948927.270000001</c:v>
                </c:pt>
                <c:pt idx="7">
                  <c:v>6807551.9688000875</c:v>
                </c:pt>
                <c:pt idx="8">
                  <c:v>10005641.060000002</c:v>
                </c:pt>
                <c:pt idx="9">
                  <c:v>12475434.900000045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9D1F-4605-8783-6CBAB222C415}"/>
            </c:ext>
          </c:extLst>
        </c:ser>
        <c:ser>
          <c:idx val="1"/>
          <c:order val="1"/>
          <c:tx>
            <c:strRef>
              <c:f>'pivot table'!$R$3</c:f>
              <c:strCache>
                <c:ptCount val="1"/>
                <c:pt idx="0">
                  <c:v>Sum of NetProfit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'pivot table'!$P$4:$P$14</c:f>
              <c:strCache>
                <c:ptCount val="11"/>
                <c:pt idx="0">
                  <c:v>A. Datum</c:v>
                </c:pt>
                <c:pt idx="1">
                  <c:v>Adventure Works</c:v>
                </c:pt>
                <c:pt idx="2">
                  <c:v>Contoso</c:v>
                </c:pt>
                <c:pt idx="3">
                  <c:v>Fabrikam</c:v>
                </c:pt>
                <c:pt idx="4">
                  <c:v>Litware</c:v>
                </c:pt>
                <c:pt idx="5">
                  <c:v>Northwind Traders</c:v>
                </c:pt>
                <c:pt idx="6">
                  <c:v>Proseware</c:v>
                </c:pt>
                <c:pt idx="7">
                  <c:v>Southridge Video</c:v>
                </c:pt>
                <c:pt idx="8">
                  <c:v>The Phone Company</c:v>
                </c:pt>
                <c:pt idx="9">
                  <c:v>Wide World Importers</c:v>
                </c:pt>
                <c:pt idx="10">
                  <c:v>(blank)</c:v>
                </c:pt>
              </c:strCache>
            </c:strRef>
          </c:cat>
          <c:val>
            <c:numRef>
              <c:f>'pivot table'!$R$4:$R$14</c:f>
              <c:numCache>
                <c:formatCode>[$$-409]#,##0</c:formatCode>
                <c:ptCount val="11"/>
                <c:pt idx="0">
                  <c:v>5590861.7870000172</c:v>
                </c:pt>
                <c:pt idx="1">
                  <c:v>8823314.5231999997</c:v>
                </c:pt>
                <c:pt idx="2">
                  <c:v>12496773.728799803</c:v>
                </c:pt>
                <c:pt idx="3">
                  <c:v>15339907.239999965</c:v>
                </c:pt>
                <c:pt idx="4">
                  <c:v>2431013.1819999944</c:v>
                </c:pt>
                <c:pt idx="5">
                  <c:v>165098.91620000015</c:v>
                </c:pt>
                <c:pt idx="6">
                  <c:v>8067491.2099999264</c:v>
                </c:pt>
                <c:pt idx="7">
                  <c:v>3593270.9188000094</c:v>
                </c:pt>
                <c:pt idx="8">
                  <c:v>5509202.090000011</c:v>
                </c:pt>
                <c:pt idx="9">
                  <c:v>6882619.1499999836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9D1F-4605-8783-6CBAB222C415}"/>
            </c:ext>
          </c:extLst>
        </c:ser>
        <c:ser>
          <c:idx val="2"/>
          <c:order val="2"/>
          <c:tx>
            <c:strRef>
              <c:f>'pivot table'!$S$3</c:f>
              <c:strCache>
                <c:ptCount val="1"/>
                <c:pt idx="0">
                  <c:v>Average of NetProfitMargin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 table'!$P$4:$P$14</c:f>
              <c:strCache>
                <c:ptCount val="11"/>
                <c:pt idx="0">
                  <c:v>A. Datum</c:v>
                </c:pt>
                <c:pt idx="1">
                  <c:v>Adventure Works</c:v>
                </c:pt>
                <c:pt idx="2">
                  <c:v>Contoso</c:v>
                </c:pt>
                <c:pt idx="3">
                  <c:v>Fabrikam</c:v>
                </c:pt>
                <c:pt idx="4">
                  <c:v>Litware</c:v>
                </c:pt>
                <c:pt idx="5">
                  <c:v>Northwind Traders</c:v>
                </c:pt>
                <c:pt idx="6">
                  <c:v>Proseware</c:v>
                </c:pt>
                <c:pt idx="7">
                  <c:v>Southridge Video</c:v>
                </c:pt>
                <c:pt idx="8">
                  <c:v>The Phone Company</c:v>
                </c:pt>
                <c:pt idx="9">
                  <c:v>Wide World Importers</c:v>
                </c:pt>
                <c:pt idx="10">
                  <c:v>(blank)</c:v>
                </c:pt>
              </c:strCache>
            </c:strRef>
          </c:cat>
          <c:val>
            <c:numRef>
              <c:f>'pivot table'!$S$4:$S$14</c:f>
              <c:numCache>
                <c:formatCode>0%</c:formatCode>
                <c:ptCount val="11"/>
                <c:pt idx="0">
                  <c:v>0.56300316215566026</c:v>
                </c:pt>
                <c:pt idx="1">
                  <c:v>0.52113404305949773</c:v>
                </c:pt>
                <c:pt idx="2">
                  <c:v>0.51854454421862806</c:v>
                </c:pt>
                <c:pt idx="3">
                  <c:v>0.55071713761064833</c:v>
                </c:pt>
                <c:pt idx="4">
                  <c:v>0.51241219546110217</c:v>
                </c:pt>
                <c:pt idx="5">
                  <c:v>0.51626454811569833</c:v>
                </c:pt>
                <c:pt idx="6">
                  <c:v>0.53530965193408764</c:v>
                </c:pt>
                <c:pt idx="7">
                  <c:v>0.50583411359628294</c:v>
                </c:pt>
                <c:pt idx="8">
                  <c:v>0.53926597683180288</c:v>
                </c:pt>
                <c:pt idx="9">
                  <c:v>0.52216262668576074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9D1F-4605-8783-6CBAB222C41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5"/>
        <c:overlap val="100"/>
        <c:axId val="436554623"/>
        <c:axId val="1071199743"/>
      </c:barChart>
      <c:catAx>
        <c:axId val="436554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1199743"/>
        <c:crosses val="autoZero"/>
        <c:auto val="1"/>
        <c:lblAlgn val="ctr"/>
        <c:lblOffset val="100"/>
        <c:noMultiLvlLbl val="0"/>
      </c:catAx>
      <c:valAx>
        <c:axId val="1071199743"/>
        <c:scaling>
          <c:orientation val="minMax"/>
        </c:scaling>
        <c:delete val="0"/>
        <c:axPos val="l"/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6554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[Book1.xlsx]pivot table!PivotTable2</c:name>
    <c:fmtId val="12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DD4C30EE-040E-46B2-8982-51E0BA7634C3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4E539480-196A-4E3B-AD76-39492B6DB2AC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5B816DA-DB71-4B7C-A674-93D3E27940CF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08B6D424-85BB-46DA-ADD8-6D9D48423F8E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DD73F897-C4DD-440D-89EF-83DBDA33865C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D017A89E-2DED-4ABD-9DB2-70543DDDC0F4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29EB1B0-528A-41D0-847C-20EA6FD6E185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45863C16-2A65-4A3B-9A3D-60D0A0034EEA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991B6AF0-7E72-4CF4-B77F-9D021E337A5B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856CF453-E0C9-4EC3-9E5B-1AE61F5EAA55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5C6BDAED-1C7D-42DD-B8E7-A0565D166628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D4908AB-EB96-48A2-BACF-CA8714F83ED0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4E5E562E-19B4-40A4-8BBA-6EF1E45CBC6B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19DF02E-628E-4C47-AF04-947FA36F492D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63ED1CDE-089C-4FC2-9CC3-AE5E253E99C0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74772AF-DF34-4179-A331-B3669F37BAF0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8450CFE3-09C6-4F47-A6AC-EE653BBEB3FE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8A88E72F-E1DE-4FBF-945E-923904283261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548AD38D-8335-4466-B0FB-CA311BDD4806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9729C71E-FCB1-4DBB-9731-7352BB8C66B0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B4EEDD9-FD90-4DDE-A184-454C65B95E9C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95749070-1465-4525-8C97-D77B9A5A2C30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  <c15:showDataLabelsRange val="1"/>
            </c:ext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71D0334-94CE-43F4-B84C-B8B18BD92ADB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B0B671F-7552-4BE8-AB7C-28612A52E6A0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9ADAC737-3A2F-4C41-A8AE-1461FDCC0507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7953A954-0AD1-4065-954C-95023A493AAF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88AA7D32-4B0C-4301-8CAB-2411B21E1B2A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0438158F-BC2A-4E17-8B46-42EB00A7E009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3C7637C-2B5F-4708-82A4-A70B7D769C9D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85DC116D-404C-49FE-B882-92A22A2F905D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828772F-A3B5-4B12-AC80-3A495E79AF45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B48D536-A70E-4602-B874-8EEEA222CA06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4056ED85-1B8E-4D0C-878A-561D8F961945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02AD7C08-E38D-44D0-9D94-AFF0FBE43392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C2FAA65-50D3-413F-BC2E-73B7FC0B6D70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D6DEF3F9-928C-4D25-A762-3D0C821A32E9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1A59FF88-CB1E-4013-8848-45E8D9B5CE96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03377F4-DEA1-4E56-81C0-FA171345F264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6C5836FB-30C1-4249-922F-D45155725B9F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542D9C85-A465-4AC1-8310-0D82927154C7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89625B7-49E0-4BB3-ABED-0D98FA385C14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1D5C39E-6009-449A-A7C3-F2F98FCE2064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F26F6BE-B500-4385-9D3C-6DD9E44D7944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0FAB80D4-0A13-4D90-A544-62E375870F1E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  <c15:showDataLabelsRange val="1"/>
            </c:ext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1"/>
            </c:ext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477F8CA1-CA18-4F9D-A04C-183793EDC613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1"/>
            </c:ext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F69EC422-2978-43BA-A054-FE0A3EA57D93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F123350-983F-41C7-83C5-0F2741C4D2BD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14F64E5E-56BF-4B26-98CE-22D637063177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56F2BAF5-F097-4B51-9474-D30475A24E81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F2A450D9-B5EB-4A06-A482-D632929BCDC7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1C0B319E-C8F6-41C9-827D-35D8668AE720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1E50A60A-0D03-45A9-A9F2-55717EF5292F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5E9DD54D-8849-486E-9EBD-5307F685D60B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901DFE43-21EC-441F-8065-574654B64DD9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82BF6602-B145-4F0F-9B94-E635F55B43C8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9884B35E-C5ED-440A-8288-98451F537269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44DD1DF-C124-43A3-BC25-8E4D49DE70E0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8E3F1437-5E08-468F-AAFC-BF4D5B92DD1E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5BF71715-6F73-432C-A4DD-FCD45F01B87A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FEDB38AE-1CF4-402F-AC2F-1D0375CC02ED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5FFD1DA7-E820-4237-907E-313A9D529B54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515BF016-F60C-4D84-B42D-0991B3FD22F0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D0A770E-C89A-47C7-AB0C-532098441939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915445F-2FA7-4527-AE89-EA91C8DCFA37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38C964D-5F16-4702-B034-32F8BED66623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6F14340E-ECF1-4B06-B60B-8AB9493ADA78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GB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  <c15:showDataLabelsRange val="1"/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22426599739541728"/>
          <c:y val="3.2336717400514942E-2"/>
          <c:w val="0.76519762638792166"/>
          <c:h val="0.9288592217188671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'pivot table'!$N$33</c:f>
              <c:strCache>
                <c:ptCount val="1"/>
                <c:pt idx="0">
                  <c:v>Sum of SalesRevenue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F6-4B89-B7D5-7BF69696ED2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F6-4B89-B7D5-7BF69696ED2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F6-4B89-B7D5-7BF69696ED2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3F6-4B89-B7D5-7BF69696ED2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3F6-4B89-B7D5-7BF69696ED27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3F6-4B89-B7D5-7BF69696ED27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53F6-4B89-B7D5-7BF69696ED27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53F6-4B89-B7D5-7BF69696ED27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53F6-4B89-B7D5-7BF69696ED27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53F6-4B89-B7D5-7BF69696ED27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53F6-4B89-B7D5-7BF69696ED27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53F6-4B89-B7D5-7BF69696ED27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53F6-4B89-B7D5-7BF69696ED27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53F6-4B89-B7D5-7BF69696ED27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53F6-4B89-B7D5-7BF69696ED27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53F6-4B89-B7D5-7BF69696ED27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53F6-4B89-B7D5-7BF69696ED27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53F6-4B89-B7D5-7BF69696ED27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53F6-4B89-B7D5-7BF69696ED27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53F6-4B89-B7D5-7BF69696ED27}"/>
              </c:ext>
            </c:extLst>
          </c:dPt>
          <c:dPt>
            <c:idx val="2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53F6-4B89-B7D5-7BF69696ED27}"/>
              </c:ext>
            </c:extLst>
          </c:dPt>
          <c:dPt>
            <c:idx val="2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53F6-4B89-B7D5-7BF69696ED2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B9875B8-8066-4EFE-A0F9-2FC37F11B37F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53F6-4B89-B7D5-7BF69696ED2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7E6789E-69D0-4C5B-9CF5-A3B2E72E0B1D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53F6-4B89-B7D5-7BF69696ED2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4E6B7A3-43A7-408F-A86F-32B185A176A4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53F6-4B89-B7D5-7BF69696ED2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1649C293-8922-4598-9C25-6E298CEA928F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53F6-4B89-B7D5-7BF69696ED2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4260BA4-A992-4095-96D2-93FE81F4F6FA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53F6-4B89-B7D5-7BF69696ED27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688442F7-4A43-4410-82CB-225EB9E3AC10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53F6-4B89-B7D5-7BF69696ED27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AB98C975-8BB3-4AF0-AE4B-10D00154E1CE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53F6-4B89-B7D5-7BF69696ED27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3B010069-1B19-4470-BEFF-B3FC57FAB4CC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53F6-4B89-B7D5-7BF69696ED27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BD49FE16-BEF9-49AD-9D7F-F20D0E8F59ED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53F6-4B89-B7D5-7BF69696ED27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4C30FEB6-AD99-4D9C-B39C-9378A140EBCE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53F6-4B89-B7D5-7BF69696ED27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A6F8C344-EAF8-4B21-8B6A-5DE4724546D9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53F6-4B89-B7D5-7BF69696ED27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66E37CE9-7FC9-40C5-8030-1933442D9938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53F6-4B89-B7D5-7BF69696ED27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CBB810C7-561E-4B9C-A8F1-85526F8EFED3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9-53F6-4B89-B7D5-7BF69696ED27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F294247C-3472-4B98-8960-1F01468DF1C3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B-53F6-4B89-B7D5-7BF69696ED27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5E18F16A-647F-41F0-907C-D6099CAD895A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D-53F6-4B89-B7D5-7BF69696ED27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D59104C7-CEBF-4BAF-8261-E1688922C4C2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F-53F6-4B89-B7D5-7BF69696ED27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EE5D77B3-762E-472A-A0C9-D468C8DE166A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1-53F6-4B89-B7D5-7BF69696ED27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35742EC5-5B54-4988-8733-06F574F2E71D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3-53F6-4B89-B7D5-7BF69696ED27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108AECFF-018B-498A-B8EE-33889E6EE480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5-53F6-4B89-B7D5-7BF69696ED27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462F27EF-034F-4DEE-896C-BCF253803467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7-53F6-4B89-B7D5-7BF69696ED27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AB69F406-5BAB-4600-8BBE-E517E0EE0593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9-53F6-4B89-B7D5-7BF69696ED27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43828121-D86B-40F8-8538-3164C5D9922C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B-53F6-4B89-B7D5-7BF69696ED27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endParaRPr lang="en-GB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2C-53F6-4B89-B7D5-7BF69696ED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'pivot table'!$P$34:$P$55</c:f>
              <c:strCache>
                <c:ptCount val="23"/>
                <c:pt idx="0">
                  <c:v>Bluetooth Headphones</c:v>
                </c:pt>
                <c:pt idx="1">
                  <c:v>Camcorders</c:v>
                </c:pt>
                <c:pt idx="2">
                  <c:v>Cameras &amp; Camcorders Accessories</c:v>
                </c:pt>
                <c:pt idx="3">
                  <c:v>Car Video</c:v>
                </c:pt>
                <c:pt idx="4">
                  <c:v>Cell phones Accessories</c:v>
                </c:pt>
                <c:pt idx="5">
                  <c:v>Computers Accessories</c:v>
                </c:pt>
                <c:pt idx="6">
                  <c:v>Desktops</c:v>
                </c:pt>
                <c:pt idx="7">
                  <c:v>Digital Cameras</c:v>
                </c:pt>
                <c:pt idx="8">
                  <c:v>Digital SLR Cameras</c:v>
                </c:pt>
                <c:pt idx="9">
                  <c:v>Home &amp; Office Phones</c:v>
                </c:pt>
                <c:pt idx="10">
                  <c:v>Home Theater System</c:v>
                </c:pt>
                <c:pt idx="11">
                  <c:v>Laptops</c:v>
                </c:pt>
                <c:pt idx="12">
                  <c:v>Monitors</c:v>
                </c:pt>
                <c:pt idx="13">
                  <c:v>Movie DVD</c:v>
                </c:pt>
                <c:pt idx="14">
                  <c:v>MP4&amp;MP3</c:v>
                </c:pt>
                <c:pt idx="15">
                  <c:v>Printers, Scanners &amp; Fax</c:v>
                </c:pt>
                <c:pt idx="16">
                  <c:v>Projectors &amp; Screens</c:v>
                </c:pt>
                <c:pt idx="17">
                  <c:v>Recording Pen</c:v>
                </c:pt>
                <c:pt idx="18">
                  <c:v>Smart phones &amp; PDAs</c:v>
                </c:pt>
                <c:pt idx="19">
                  <c:v>Televisions</c:v>
                </c:pt>
                <c:pt idx="20">
                  <c:v>Touch Screen Phones</c:v>
                </c:pt>
                <c:pt idx="21">
                  <c:v>VCD &amp; DVD</c:v>
                </c:pt>
                <c:pt idx="22">
                  <c:v>(blank)</c:v>
                </c:pt>
              </c:strCache>
            </c:strRef>
          </c:cat>
          <c:val>
            <c:numRef>
              <c:f>'pivot table'!$P$34:$P$55</c:f>
              <c:numCache>
                <c:formatCode>[$$-409]#,##0</c:formatCode>
                <c:ptCount val="23"/>
                <c:pt idx="0">
                  <c:v>599988.73769999854</c:v>
                </c:pt>
                <c:pt idx="1">
                  <c:v>18383636.109999985</c:v>
                </c:pt>
                <c:pt idx="2">
                  <c:v>726373.7411999983</c:v>
                </c:pt>
                <c:pt idx="3">
                  <c:v>4502061.0300000031</c:v>
                </c:pt>
                <c:pt idx="4">
                  <c:v>1764106.9561000008</c:v>
                </c:pt>
                <c:pt idx="5">
                  <c:v>1624060.7889999954</c:v>
                </c:pt>
                <c:pt idx="6">
                  <c:v>7686729.4855000135</c:v>
                </c:pt>
                <c:pt idx="7">
                  <c:v>5571141.1769999973</c:v>
                </c:pt>
                <c:pt idx="8">
                  <c:v>12291337.631000023</c:v>
                </c:pt>
                <c:pt idx="9">
                  <c:v>721764.12230000726</c:v>
                </c:pt>
                <c:pt idx="10">
                  <c:v>10274266.102</c:v>
                </c:pt>
                <c:pt idx="11">
                  <c:v>14088039.184000045</c:v>
                </c:pt>
                <c:pt idx="12">
                  <c:v>4062490.9499999983</c:v>
                </c:pt>
                <c:pt idx="13">
                  <c:v>2352354.641499972</c:v>
                </c:pt>
                <c:pt idx="14">
                  <c:v>1038067.846499998</c:v>
                </c:pt>
                <c:pt idx="15">
                  <c:v>4173506.090000005</c:v>
                </c:pt>
                <c:pt idx="16">
                  <c:v>16315502.889999997</c:v>
                </c:pt>
                <c:pt idx="17">
                  <c:v>606179.83049999992</c:v>
                </c:pt>
                <c:pt idx="18">
                  <c:v>6200151.4200000027</c:v>
                </c:pt>
                <c:pt idx="19">
                  <c:v>4557101.47070002</c:v>
                </c:pt>
                <c:pt idx="20">
                  <c:v>4542860.7499999963</c:v>
                </c:pt>
                <c:pt idx="21">
                  <c:v>510897.37100000016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'pivot table'!$P$34:$P$55</c15:f>
                <c15:dlblRangeCache>
                  <c:ptCount val="22"/>
                  <c:pt idx="0">
                    <c:v>52%</c:v>
                  </c:pt>
                  <c:pt idx="1">
                    <c:v>54%</c:v>
                  </c:pt>
                  <c:pt idx="2">
                    <c:v>48%</c:v>
                  </c:pt>
                  <c:pt idx="3">
                    <c:v>50%</c:v>
                  </c:pt>
                  <c:pt idx="4">
                    <c:v>49%</c:v>
                  </c:pt>
                  <c:pt idx="5">
                    <c:v>49%</c:v>
                  </c:pt>
                  <c:pt idx="6">
                    <c:v>50%</c:v>
                  </c:pt>
                  <c:pt idx="7">
                    <c:v>56%</c:v>
                  </c:pt>
                  <c:pt idx="8">
                    <c:v>59%</c:v>
                  </c:pt>
                  <c:pt idx="9">
                    <c:v>53%</c:v>
                  </c:pt>
                  <c:pt idx="10">
                    <c:v>51%</c:v>
                  </c:pt>
                  <c:pt idx="11">
                    <c:v>52%</c:v>
                  </c:pt>
                  <c:pt idx="12">
                    <c:v>53%</c:v>
                  </c:pt>
                  <c:pt idx="13">
                    <c:v>55%</c:v>
                  </c:pt>
                  <c:pt idx="14">
                    <c:v>53%</c:v>
                  </c:pt>
                  <c:pt idx="15">
                    <c:v>55%</c:v>
                  </c:pt>
                  <c:pt idx="16">
                    <c:v>53%</c:v>
                  </c:pt>
                  <c:pt idx="17">
                    <c:v>52%</c:v>
                  </c:pt>
                  <c:pt idx="18">
                    <c:v>54%</c:v>
                  </c:pt>
                  <c:pt idx="19">
                    <c:v>51%</c:v>
                  </c:pt>
                  <c:pt idx="20">
                    <c:v>53%</c:v>
                  </c:pt>
                  <c:pt idx="21">
                    <c:v>50%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2D-53F6-4B89-B7D5-7BF69696ED27}"/>
            </c:ext>
          </c:extLst>
        </c:ser>
        <c:ser>
          <c:idx val="1"/>
          <c:order val="1"/>
          <c:tx>
            <c:strRef>
              <c:f>'pivot table'!$O$33</c:f>
              <c:strCache>
                <c:ptCount val="1"/>
                <c:pt idx="0">
                  <c:v>Sum of NetProfit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'pivot table'!$P$34:$P$55</c:f>
              <c:strCache>
                <c:ptCount val="23"/>
                <c:pt idx="0">
                  <c:v>Bluetooth Headphones</c:v>
                </c:pt>
                <c:pt idx="1">
                  <c:v>Camcorders</c:v>
                </c:pt>
                <c:pt idx="2">
                  <c:v>Cameras &amp; Camcorders Accessories</c:v>
                </c:pt>
                <c:pt idx="3">
                  <c:v>Car Video</c:v>
                </c:pt>
                <c:pt idx="4">
                  <c:v>Cell phones Accessories</c:v>
                </c:pt>
                <c:pt idx="5">
                  <c:v>Computers Accessories</c:v>
                </c:pt>
                <c:pt idx="6">
                  <c:v>Desktops</c:v>
                </c:pt>
                <c:pt idx="7">
                  <c:v>Digital Cameras</c:v>
                </c:pt>
                <c:pt idx="8">
                  <c:v>Digital SLR Cameras</c:v>
                </c:pt>
                <c:pt idx="9">
                  <c:v>Home &amp; Office Phones</c:v>
                </c:pt>
                <c:pt idx="10">
                  <c:v>Home Theater System</c:v>
                </c:pt>
                <c:pt idx="11">
                  <c:v>Laptops</c:v>
                </c:pt>
                <c:pt idx="12">
                  <c:v>Monitors</c:v>
                </c:pt>
                <c:pt idx="13">
                  <c:v>Movie DVD</c:v>
                </c:pt>
                <c:pt idx="14">
                  <c:v>MP4&amp;MP3</c:v>
                </c:pt>
                <c:pt idx="15">
                  <c:v>Printers, Scanners &amp; Fax</c:v>
                </c:pt>
                <c:pt idx="16">
                  <c:v>Projectors &amp; Screens</c:v>
                </c:pt>
                <c:pt idx="17">
                  <c:v>Recording Pen</c:v>
                </c:pt>
                <c:pt idx="18">
                  <c:v>Smart phones &amp; PDAs</c:v>
                </c:pt>
                <c:pt idx="19">
                  <c:v>Televisions</c:v>
                </c:pt>
                <c:pt idx="20">
                  <c:v>Touch Screen Phones</c:v>
                </c:pt>
                <c:pt idx="21">
                  <c:v>VCD &amp; DVD</c:v>
                </c:pt>
                <c:pt idx="22">
                  <c:v>(blank)</c:v>
                </c:pt>
              </c:strCache>
            </c:strRef>
          </c:cat>
          <c:val>
            <c:numRef>
              <c:f>'pivot table'!$P$34:$P$55</c:f>
              <c:numCache>
                <c:formatCode>[$$-409]#,##0</c:formatCode>
                <c:ptCount val="23"/>
                <c:pt idx="0">
                  <c:v>337341.40770000062</c:v>
                </c:pt>
                <c:pt idx="1">
                  <c:v>10721224.200000051</c:v>
                </c:pt>
                <c:pt idx="2">
                  <c:v>368133.50120000041</c:v>
                </c:pt>
                <c:pt idx="3">
                  <c:v>2325344.2900000052</c:v>
                </c:pt>
                <c:pt idx="4">
                  <c:v>913794.90610000037</c:v>
                </c:pt>
                <c:pt idx="5">
                  <c:v>835655.41900000221</c:v>
                </c:pt>
                <c:pt idx="6">
                  <c:v>3893945.2754999986</c:v>
                </c:pt>
                <c:pt idx="7">
                  <c:v>3148221.0070000179</c:v>
                </c:pt>
                <c:pt idx="8">
                  <c:v>7484601.4309999971</c:v>
                </c:pt>
                <c:pt idx="9">
                  <c:v>396779.09229999915</c:v>
                </c:pt>
                <c:pt idx="10">
                  <c:v>5437686.1219999641</c:v>
                </c:pt>
                <c:pt idx="11">
                  <c:v>7655515.5339999665</c:v>
                </c:pt>
                <c:pt idx="12">
                  <c:v>2406091.5499999882</c:v>
                </c:pt>
                <c:pt idx="13">
                  <c:v>1405001.811500001</c:v>
                </c:pt>
                <c:pt idx="14">
                  <c:v>617746.46649999963</c:v>
                </c:pt>
                <c:pt idx="15">
                  <c:v>2360056.3100000038</c:v>
                </c:pt>
                <c:pt idx="16">
                  <c:v>9552943.1299999859</c:v>
                </c:pt>
                <c:pt idx="17">
                  <c:v>320464.71050000034</c:v>
                </c:pt>
                <c:pt idx="18">
                  <c:v>3434848.6099999622</c:v>
                </c:pt>
                <c:pt idx="19">
                  <c:v>2555640.5907000015</c:v>
                </c:pt>
                <c:pt idx="20">
                  <c:v>2462193.3100000038</c:v>
                </c:pt>
                <c:pt idx="21">
                  <c:v>266324.07100000017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E-53F6-4B89-B7D5-7BF69696ED27}"/>
            </c:ext>
          </c:extLst>
        </c:ser>
        <c:ser>
          <c:idx val="2"/>
          <c:order val="2"/>
          <c:tx>
            <c:strRef>
              <c:f>'pivot table'!$P$33</c:f>
              <c:strCache>
                <c:ptCount val="1"/>
                <c:pt idx="0">
                  <c:v>Average of NetProfitMargin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'pivot table'!$P$34:$P$55</c:f>
              <c:strCache>
                <c:ptCount val="23"/>
                <c:pt idx="0">
                  <c:v>Bluetooth Headphones</c:v>
                </c:pt>
                <c:pt idx="1">
                  <c:v>Camcorders</c:v>
                </c:pt>
                <c:pt idx="2">
                  <c:v>Cameras &amp; Camcorders Accessories</c:v>
                </c:pt>
                <c:pt idx="3">
                  <c:v>Car Video</c:v>
                </c:pt>
                <c:pt idx="4">
                  <c:v>Cell phones Accessories</c:v>
                </c:pt>
                <c:pt idx="5">
                  <c:v>Computers Accessories</c:v>
                </c:pt>
                <c:pt idx="6">
                  <c:v>Desktops</c:v>
                </c:pt>
                <c:pt idx="7">
                  <c:v>Digital Cameras</c:v>
                </c:pt>
                <c:pt idx="8">
                  <c:v>Digital SLR Cameras</c:v>
                </c:pt>
                <c:pt idx="9">
                  <c:v>Home &amp; Office Phones</c:v>
                </c:pt>
                <c:pt idx="10">
                  <c:v>Home Theater System</c:v>
                </c:pt>
                <c:pt idx="11">
                  <c:v>Laptops</c:v>
                </c:pt>
                <c:pt idx="12">
                  <c:v>Monitors</c:v>
                </c:pt>
                <c:pt idx="13">
                  <c:v>Movie DVD</c:v>
                </c:pt>
                <c:pt idx="14">
                  <c:v>MP4&amp;MP3</c:v>
                </c:pt>
                <c:pt idx="15">
                  <c:v>Printers, Scanners &amp; Fax</c:v>
                </c:pt>
                <c:pt idx="16">
                  <c:v>Projectors &amp; Screens</c:v>
                </c:pt>
                <c:pt idx="17">
                  <c:v>Recording Pen</c:v>
                </c:pt>
                <c:pt idx="18">
                  <c:v>Smart phones &amp; PDAs</c:v>
                </c:pt>
                <c:pt idx="19">
                  <c:v>Televisions</c:v>
                </c:pt>
                <c:pt idx="20">
                  <c:v>Touch Screen Phones</c:v>
                </c:pt>
                <c:pt idx="21">
                  <c:v>VCD &amp; DVD</c:v>
                </c:pt>
                <c:pt idx="22">
                  <c:v>(blank)</c:v>
                </c:pt>
              </c:strCache>
            </c:strRef>
          </c:cat>
          <c:val>
            <c:numRef>
              <c:f>'pivot table'!$P$34:$P$55</c:f>
              <c:numCache>
                <c:formatCode>0%</c:formatCode>
                <c:ptCount val="23"/>
                <c:pt idx="0">
                  <c:v>0.51784833898885163</c:v>
                </c:pt>
                <c:pt idx="1">
                  <c:v>0.5418231648032068</c:v>
                </c:pt>
                <c:pt idx="2">
                  <c:v>0.48111316612118221</c:v>
                </c:pt>
                <c:pt idx="3">
                  <c:v>0.49512832100770859</c:v>
                </c:pt>
                <c:pt idx="4">
                  <c:v>0.49273084383834087</c:v>
                </c:pt>
                <c:pt idx="5">
                  <c:v>0.48726773425961878</c:v>
                </c:pt>
                <c:pt idx="6">
                  <c:v>0.50141637848018994</c:v>
                </c:pt>
                <c:pt idx="7">
                  <c:v>0.55558403705592752</c:v>
                </c:pt>
                <c:pt idx="8">
                  <c:v>0.59072639284858119</c:v>
                </c:pt>
                <c:pt idx="9">
                  <c:v>0.53451298261352764</c:v>
                </c:pt>
                <c:pt idx="10">
                  <c:v>0.50936822474700427</c:v>
                </c:pt>
                <c:pt idx="11">
                  <c:v>0.52232927754495273</c:v>
                </c:pt>
                <c:pt idx="12">
                  <c:v>0.5262925122208415</c:v>
                </c:pt>
                <c:pt idx="13">
                  <c:v>0.55497980946112979</c:v>
                </c:pt>
                <c:pt idx="14">
                  <c:v>0.52697849332253766</c:v>
                </c:pt>
                <c:pt idx="15">
                  <c:v>0.54636891319733938</c:v>
                </c:pt>
                <c:pt idx="16">
                  <c:v>0.53490968194374977</c:v>
                </c:pt>
                <c:pt idx="17">
                  <c:v>0.51984250792316278</c:v>
                </c:pt>
                <c:pt idx="18">
                  <c:v>0.54333831452016823</c:v>
                </c:pt>
                <c:pt idx="19">
                  <c:v>0.51000576325652314</c:v>
                </c:pt>
                <c:pt idx="20">
                  <c:v>0.53069018715968697</c:v>
                </c:pt>
                <c:pt idx="21">
                  <c:v>0.50485071406018744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F-53F6-4B89-B7D5-7BF69696ED2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2"/>
        <c:overlap val="100"/>
        <c:axId val="1397068191"/>
        <c:axId val="1397069151"/>
      </c:barChart>
      <c:catAx>
        <c:axId val="13970681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7069151"/>
        <c:crosses val="autoZero"/>
        <c:auto val="1"/>
        <c:lblAlgn val="ctr"/>
        <c:lblOffset val="100"/>
        <c:noMultiLvlLbl val="0"/>
      </c:catAx>
      <c:valAx>
        <c:axId val="1397069151"/>
        <c:scaling>
          <c:orientation val="minMax"/>
        </c:scaling>
        <c:delete val="1"/>
        <c:axPos val="b"/>
        <c:numFmt formatCode="[$$-409]#,##0" sourceLinked="1"/>
        <c:majorTickMark val="none"/>
        <c:minorTickMark val="none"/>
        <c:tickLblPos val="nextTo"/>
        <c:crossAx val="13970681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GB" baseline="0">
                <a:solidFill>
                  <a:schemeClr val="bg1"/>
                </a:solidFill>
              </a:rPr>
              <a:t> sales accross quarter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204529165317262"/>
          <c:y val="0.13289919796589686"/>
          <c:w val="0.87753701529482986"/>
          <c:h val="0.78397782619895306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forecasting!$E$4:$E$15</c:f>
              <c:numCache>
                <c:formatCode>[$$-409]#,##0.00</c:formatCode>
                <c:ptCount val="12"/>
                <c:pt idx="0">
                  <c:v>9093018.2441000175</c:v>
                </c:pt>
                <c:pt idx="1">
                  <c:v>12683696.583999997</c:v>
                </c:pt>
                <c:pt idx="2">
                  <c:v>11536671.045000013</c:v>
                </c:pt>
                <c:pt idx="3">
                  <c:v>13282299.684999984</c:v>
                </c:pt>
                <c:pt idx="4">
                  <c:v>8232363.3375999918</c:v>
                </c:pt>
                <c:pt idx="5">
                  <c:v>9756578.7859000079</c:v>
                </c:pt>
                <c:pt idx="6">
                  <c:v>9845547.6429999936</c:v>
                </c:pt>
                <c:pt idx="7">
                  <c:v>10987152.63300002</c:v>
                </c:pt>
                <c:pt idx="8">
                  <c:v>8233252.887900007</c:v>
                </c:pt>
                <c:pt idx="9">
                  <c:v>9730013.4489999898</c:v>
                </c:pt>
                <c:pt idx="10">
                  <c:v>9521936.5439999998</c:v>
                </c:pt>
                <c:pt idx="11">
                  <c:v>9690087.4874999989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A88-48B6-B747-ABBBBA2EC1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4528719"/>
        <c:axId val="1664529199"/>
      </c:scatterChart>
      <c:valAx>
        <c:axId val="1664528719"/>
        <c:scaling>
          <c:orientation val="minMax"/>
          <c:max val="12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4529199"/>
        <c:crosses val="autoZero"/>
        <c:crossBetween val="midCat"/>
        <c:majorUnit val="1"/>
      </c:valAx>
      <c:valAx>
        <c:axId val="1664529199"/>
        <c:scaling>
          <c:orientation val="minMax"/>
          <c:min val="6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4528719"/>
        <c:crosses val="autoZero"/>
        <c:crossBetween val="midCat"/>
        <c:minorUnit val="20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GB" baseline="0">
                <a:solidFill>
                  <a:schemeClr val="bg1"/>
                </a:solidFill>
              </a:rPr>
              <a:t>sales across years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forecasting!$E$22:$E$24</c:f>
              <c:numCache>
                <c:formatCode>General</c:formatCode>
                <c:ptCount val="3"/>
                <c:pt idx="0">
                  <c:v>46595685.558099926</c:v>
                </c:pt>
                <c:pt idx="1">
                  <c:v>38821642.399499953</c:v>
                </c:pt>
                <c:pt idx="2">
                  <c:v>37175290.368400052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441-4302-9183-DB46C91F2F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1315679"/>
        <c:axId val="171312319"/>
      </c:scatterChart>
      <c:valAx>
        <c:axId val="171315679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312319"/>
        <c:crosses val="autoZero"/>
        <c:crossBetween val="midCat"/>
        <c:majorUnit val="1"/>
      </c:valAx>
      <c:valAx>
        <c:axId val="171312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3156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FEAAE-EDFC-4780-BEBB-660E6D6CF78D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8F13C-6B1E-4078-96C0-EACFD9A21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2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48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6144775" y="2548490"/>
            <a:ext cx="5160534" cy="8828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329597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597873" y="688369"/>
            <a:ext cx="5160534" cy="882882"/>
          </a:xfrm>
        </p:spPr>
        <p:txBody>
          <a:bodyPr anchor="ctr">
            <a:normAutofit/>
          </a:bodyPr>
          <a:lstStyle>
            <a:lvl1pPr marL="0" indent="0" algn="l">
              <a:buNone/>
              <a:defRPr sz="4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YOUR TITLE HERE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01078" y="1945989"/>
            <a:ext cx="3133584" cy="2643858"/>
          </a:xfrm>
          <a:prstGeom prst="hexagon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148389" y="1945989"/>
            <a:ext cx="3133584" cy="2643858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7695699" y="673769"/>
            <a:ext cx="3878775" cy="3272589"/>
          </a:xfrm>
          <a:prstGeom prst="hexagon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8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3515733" y="688369"/>
            <a:ext cx="5160534" cy="8828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YOUR TITLE HERE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4529138"/>
            <a:ext cx="12192000" cy="2328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9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C817C-4635-4731-AB7E-07608329EE5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8C43E-2143-4130-BCF9-D56649A38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3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7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file:///C:\Users\zeyad\Desktop\Predictive%20analysis\Book1%20(4).xlsx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7" b="7537"/>
          <a:stretch>
            <a:fillRect/>
          </a:stretch>
        </p:blipFill>
        <p:spPr/>
      </p:pic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18367" y="2871011"/>
            <a:ext cx="75552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2"/>
                </a:solidFill>
                <a:latin typeface="+mj-lt"/>
              </a:rPr>
              <a:t>ContosoSales Analysis</a:t>
            </a:r>
          </a:p>
          <a:p>
            <a:pPr algn="ctr"/>
            <a:endParaRPr lang="en-US" sz="6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10551488" y="2837046"/>
            <a:ext cx="301335" cy="955964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 flipH="1">
            <a:off x="1341070" y="2837046"/>
            <a:ext cx="301335" cy="955964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598BF5-DFB9-4F05-9E63-489918E2C093}"/>
              </a:ext>
            </a:extLst>
          </p:cNvPr>
          <p:cNvGrpSpPr/>
          <p:nvPr/>
        </p:nvGrpSpPr>
        <p:grpSpPr>
          <a:xfrm>
            <a:off x="5856519" y="6177134"/>
            <a:ext cx="478962" cy="411376"/>
            <a:chOff x="5856519" y="6177134"/>
            <a:chExt cx="478962" cy="411376"/>
          </a:xfrm>
          <a:solidFill>
            <a:schemeClr val="bg2"/>
          </a:solidFill>
        </p:grpSpPr>
        <p:sp>
          <p:nvSpPr>
            <p:cNvPr id="17" name="Freeform 16"/>
            <p:cNvSpPr/>
            <p:nvPr/>
          </p:nvSpPr>
          <p:spPr>
            <a:xfrm>
              <a:off x="5856519" y="6177134"/>
              <a:ext cx="478962" cy="411376"/>
            </a:xfrm>
            <a:custGeom>
              <a:avLst/>
              <a:gdLst>
                <a:gd name="connsiteX0" fmla="*/ 751673 w 3205983"/>
                <a:gd name="connsiteY0" fmla="*/ 95252 h 2753589"/>
                <a:gd name="connsiteX1" fmla="*/ 110901 w 3205983"/>
                <a:gd name="connsiteY1" fmla="*/ 1376795 h 2753589"/>
                <a:gd name="connsiteX2" fmla="*/ 751673 w 3205983"/>
                <a:gd name="connsiteY2" fmla="*/ 2658337 h 2753589"/>
                <a:gd name="connsiteX3" fmla="*/ 2454309 w 3205983"/>
                <a:gd name="connsiteY3" fmla="*/ 2658337 h 2753589"/>
                <a:gd name="connsiteX4" fmla="*/ 3095081 w 3205983"/>
                <a:gd name="connsiteY4" fmla="*/ 1376795 h 2753589"/>
                <a:gd name="connsiteX5" fmla="*/ 2454309 w 3205983"/>
                <a:gd name="connsiteY5" fmla="*/ 95252 h 2753589"/>
                <a:gd name="connsiteX6" fmla="*/ 688398 w 3205983"/>
                <a:gd name="connsiteY6" fmla="*/ 0 h 2753589"/>
                <a:gd name="connsiteX7" fmla="*/ 2517585 w 3205983"/>
                <a:gd name="connsiteY7" fmla="*/ 0 h 2753589"/>
                <a:gd name="connsiteX8" fmla="*/ 3205983 w 3205983"/>
                <a:gd name="connsiteY8" fmla="*/ 1376795 h 2753589"/>
                <a:gd name="connsiteX9" fmla="*/ 2517585 w 3205983"/>
                <a:gd name="connsiteY9" fmla="*/ 2753589 h 2753589"/>
                <a:gd name="connsiteX10" fmla="*/ 688398 w 3205983"/>
                <a:gd name="connsiteY10" fmla="*/ 2753589 h 2753589"/>
                <a:gd name="connsiteX11" fmla="*/ 0 w 3205983"/>
                <a:gd name="connsiteY11" fmla="*/ 1376795 h 275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5983" h="2753589">
                  <a:moveTo>
                    <a:pt x="751673" y="95252"/>
                  </a:moveTo>
                  <a:lnTo>
                    <a:pt x="110901" y="1376795"/>
                  </a:lnTo>
                  <a:lnTo>
                    <a:pt x="751673" y="2658337"/>
                  </a:lnTo>
                  <a:lnTo>
                    <a:pt x="2454309" y="2658337"/>
                  </a:lnTo>
                  <a:lnTo>
                    <a:pt x="3095081" y="1376795"/>
                  </a:lnTo>
                  <a:lnTo>
                    <a:pt x="2454309" y="95252"/>
                  </a:lnTo>
                  <a:close/>
                  <a:moveTo>
                    <a:pt x="688398" y="0"/>
                  </a:moveTo>
                  <a:lnTo>
                    <a:pt x="2517585" y="0"/>
                  </a:lnTo>
                  <a:lnTo>
                    <a:pt x="3205983" y="1376795"/>
                  </a:lnTo>
                  <a:lnTo>
                    <a:pt x="2517585" y="2753589"/>
                  </a:lnTo>
                  <a:lnTo>
                    <a:pt x="688398" y="2753589"/>
                  </a:lnTo>
                  <a:lnTo>
                    <a:pt x="0" y="13767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6096000" y="6241269"/>
              <a:ext cx="0" cy="283106"/>
            </a:xfrm>
            <a:prstGeom prst="straightConnector1">
              <a:avLst/>
            </a:prstGeom>
            <a:grpFill/>
            <a:ln w="19050">
              <a:solidFill>
                <a:schemeClr val="bg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CD95E21-4821-444E-483D-C458F199EFBB}"/>
              </a:ext>
            </a:extLst>
          </p:cNvPr>
          <p:cNvSpPr txBox="1"/>
          <p:nvPr/>
        </p:nvSpPr>
        <p:spPr>
          <a:xfrm>
            <a:off x="3600178" y="5011229"/>
            <a:ext cx="4991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A867BA-A16D-1812-DF3A-9C6369006676}"/>
              </a:ext>
            </a:extLst>
          </p:cNvPr>
          <p:cNvSpPr txBox="1"/>
          <p:nvPr/>
        </p:nvSpPr>
        <p:spPr>
          <a:xfrm>
            <a:off x="3047996" y="55671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1A352-C2FF-3E8D-FFDC-D209321C4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219" y="266217"/>
            <a:ext cx="1469185" cy="14757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0F011C-AE93-91C2-A211-A92C28587B01}"/>
              </a:ext>
            </a:extLst>
          </p:cNvPr>
          <p:cNvSpPr txBox="1"/>
          <p:nvPr/>
        </p:nvSpPr>
        <p:spPr>
          <a:xfrm>
            <a:off x="3600179" y="5442340"/>
            <a:ext cx="499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970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19" grpId="0" animBg="1"/>
      <p:bldP spid="20" grpId="0" animBg="1"/>
      <p:bldP spid="3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CDD489-C753-B9A7-F90A-6E6BE6D6067B}"/>
              </a:ext>
            </a:extLst>
          </p:cNvPr>
          <p:cNvSpPr txBox="1"/>
          <p:nvPr/>
        </p:nvSpPr>
        <p:spPr>
          <a:xfrm>
            <a:off x="3048965" y="544058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Most Return Product </a:t>
            </a:r>
          </a:p>
        </p:txBody>
      </p:sp>
      <p:sp>
        <p:nvSpPr>
          <p:cNvPr id="5" name="Chevron 19">
            <a:extLst>
              <a:ext uri="{FF2B5EF4-FFF2-40B4-BE49-F238E27FC236}">
                <a16:creationId xmlns:a16="http://schemas.microsoft.com/office/drawing/2014/main" id="{BF5527BF-5512-69AA-BF9E-0111229A3531}"/>
              </a:ext>
            </a:extLst>
          </p:cNvPr>
          <p:cNvSpPr/>
          <p:nvPr/>
        </p:nvSpPr>
        <p:spPr>
          <a:xfrm flipH="1">
            <a:off x="3297191" y="405484"/>
            <a:ext cx="301335" cy="955964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" name="Chevron 18">
            <a:extLst>
              <a:ext uri="{FF2B5EF4-FFF2-40B4-BE49-F238E27FC236}">
                <a16:creationId xmlns:a16="http://schemas.microsoft.com/office/drawing/2014/main" id="{5D080B3C-62D1-2806-F6DE-76E877C6B83A}"/>
              </a:ext>
            </a:extLst>
          </p:cNvPr>
          <p:cNvSpPr/>
          <p:nvPr/>
        </p:nvSpPr>
        <p:spPr>
          <a:xfrm>
            <a:off x="8593476" y="350838"/>
            <a:ext cx="301335" cy="955964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E9401DF-9105-43BA-5B34-5491DCBFE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486766"/>
              </p:ext>
            </p:extLst>
          </p:nvPr>
        </p:nvGraphicFramePr>
        <p:xfrm>
          <a:off x="1472878" y="1736203"/>
          <a:ext cx="9246243" cy="4363656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594031">
                  <a:extLst>
                    <a:ext uri="{9D8B030D-6E8A-4147-A177-3AD203B41FA5}">
                      <a16:colId xmlns:a16="http://schemas.microsoft.com/office/drawing/2014/main" val="1627172361"/>
                    </a:ext>
                  </a:extLst>
                </a:gridCol>
                <a:gridCol w="2652212">
                  <a:extLst>
                    <a:ext uri="{9D8B030D-6E8A-4147-A177-3AD203B41FA5}">
                      <a16:colId xmlns:a16="http://schemas.microsoft.com/office/drawing/2014/main" val="2623968803"/>
                    </a:ext>
                  </a:extLst>
                </a:gridCol>
              </a:tblGrid>
              <a:tr h="382641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2300" u="none" strike="noStrike" dirty="0">
                          <a:effectLst/>
                          <a:latin typeface="+mj-lt"/>
                        </a:rPr>
                        <a:t>Contoso Projector 1080p X980 White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300" u="none" strike="noStrike" dirty="0">
                          <a:effectLst/>
                          <a:latin typeface="+mj-lt"/>
                        </a:rPr>
                        <a:t>$16,065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2046042"/>
                  </a:ext>
                </a:extLst>
              </a:tr>
              <a:tr h="404709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2300" u="none" strike="noStrike">
                          <a:effectLst/>
                          <a:latin typeface="+mj-lt"/>
                        </a:rPr>
                        <a:t>Proseware Projector 1080p DLP86 Silver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300" u="none" strike="noStrike" dirty="0">
                          <a:effectLst/>
                          <a:latin typeface="+mj-lt"/>
                        </a:rPr>
                        <a:t>$14,994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22790725"/>
                  </a:ext>
                </a:extLst>
              </a:tr>
              <a:tr h="404709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2300" u="none" strike="noStrike">
                          <a:effectLst/>
                          <a:latin typeface="+mj-lt"/>
                        </a:rPr>
                        <a:t>Proseware Projector 1080p DLP86 Black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300" u="none" strike="noStrike" dirty="0">
                          <a:effectLst/>
                          <a:latin typeface="+mj-lt"/>
                        </a:rPr>
                        <a:t>$12,495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26977714"/>
                  </a:ext>
                </a:extLst>
              </a:tr>
              <a:tr h="404709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pt-BR" sz="2300" u="none" strike="noStrike" dirty="0">
                          <a:effectLst/>
                          <a:latin typeface="+mj-lt"/>
                        </a:rPr>
                        <a:t>Contoso Projector 1080p X980 Silver</a:t>
                      </a:r>
                      <a:endParaRPr lang="pt-BR" sz="2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300" u="none" strike="noStrike" dirty="0">
                          <a:effectLst/>
                          <a:latin typeface="+mj-lt"/>
                        </a:rPr>
                        <a:t>$9,180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72182320"/>
                  </a:ext>
                </a:extLst>
              </a:tr>
              <a:tr h="404709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2300" u="none" strike="noStrike">
                          <a:effectLst/>
                          <a:latin typeface="+mj-lt"/>
                        </a:rPr>
                        <a:t>Adventure Works Laptop19W X1980 Blue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300" u="none" strike="noStrike" dirty="0">
                          <a:effectLst/>
                          <a:latin typeface="+mj-lt"/>
                        </a:rPr>
                        <a:t>$9,093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30732849"/>
                  </a:ext>
                </a:extLst>
              </a:tr>
              <a:tr h="404709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2300" u="none" strike="noStrike">
                          <a:effectLst/>
                          <a:latin typeface="+mj-lt"/>
                        </a:rPr>
                        <a:t>Adventure Works 52" LCD HDTV X790W Black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300" u="none" strike="noStrike" dirty="0">
                          <a:effectLst/>
                          <a:latin typeface="+mj-lt"/>
                        </a:rPr>
                        <a:t>$7,961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28586052"/>
                  </a:ext>
                </a:extLst>
              </a:tr>
              <a:tr h="404709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2300" u="none" strike="noStrike">
                          <a:effectLst/>
                          <a:latin typeface="+mj-lt"/>
                        </a:rPr>
                        <a:t>Fabrikam Laptop19 M9000 Black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300" u="none" strike="noStrike" dirty="0">
                          <a:effectLst/>
                          <a:latin typeface="+mj-lt"/>
                        </a:rPr>
                        <a:t>$7,693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3905052"/>
                  </a:ext>
                </a:extLst>
              </a:tr>
              <a:tr h="404709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2300" u="none" strike="noStrike">
                          <a:effectLst/>
                          <a:latin typeface="+mj-lt"/>
                        </a:rPr>
                        <a:t>Adventure Works 42" LCD HDTV M55 Black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300" u="none" strike="noStrike" dirty="0">
                          <a:effectLst/>
                          <a:latin typeface="+mj-lt"/>
                        </a:rPr>
                        <a:t>$7,635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24323685"/>
                  </a:ext>
                </a:extLst>
              </a:tr>
              <a:tr h="743343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2300" u="none" strike="noStrike">
                          <a:effectLst/>
                          <a:latin typeface="+mj-lt"/>
                        </a:rPr>
                        <a:t>Contoso Home Theater System 7.1 Channel M1700 White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300" u="none" strike="noStrike" dirty="0">
                          <a:effectLst/>
                          <a:latin typeface="+mj-lt"/>
                        </a:rPr>
                        <a:t>$7,112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92850465"/>
                  </a:ext>
                </a:extLst>
              </a:tr>
              <a:tr h="404709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2300" u="none" strike="noStrike">
                          <a:effectLst/>
                          <a:latin typeface="+mj-lt"/>
                        </a:rPr>
                        <a:t>Contoso Projector 720p M621 White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300" u="none" strike="noStrike" dirty="0">
                          <a:effectLst/>
                          <a:latin typeface="+mj-lt"/>
                        </a:rPr>
                        <a:t>$6,993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59554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A549341-38E2-0C81-5A14-282F5526E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414" y="5208627"/>
            <a:ext cx="1314763" cy="132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A29434-025E-4B93-623E-711DDC6BC0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15733" y="317978"/>
            <a:ext cx="5160534" cy="882882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10000"/>
                    <a:lumOff val="90000"/>
                  </a:schemeClr>
                </a:solidFill>
              </a:rPr>
              <a:t>Our Dashboard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5EE328F-83F1-FFB6-CDA8-82F3491C1D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31131"/>
              </p:ext>
            </p:extLst>
          </p:nvPr>
        </p:nvGraphicFramePr>
        <p:xfrm>
          <a:off x="119063" y="1306319"/>
          <a:ext cx="11953875" cy="503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6261009" imgH="7688493" progId="Excel.Sheet.12">
                  <p:link updateAutomatic="1"/>
                </p:oleObj>
              </mc:Choice>
              <mc:Fallback>
                <p:oleObj name="Worksheet" r:id="rId2" imgW="16261009" imgH="7688493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063" y="1306319"/>
                        <a:ext cx="11953875" cy="5033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389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229B471-8415-B0C5-0EEC-A036ED18FE2C}"/>
              </a:ext>
            </a:extLst>
          </p:cNvPr>
          <p:cNvSpPr>
            <a:spLocks noGrp="1"/>
          </p:cNvSpPr>
          <p:nvPr/>
        </p:nvSpPr>
        <p:spPr>
          <a:xfrm>
            <a:off x="1117999" y="1422761"/>
            <a:ext cx="8266426" cy="1530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We Expressed the past 3 Years as Quarters and this is the Revenue Across the 3 Years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9F4A86-40CF-76B2-4DBA-FB56A8ACAF05}"/>
              </a:ext>
            </a:extLst>
          </p:cNvPr>
          <p:cNvSpPr/>
          <p:nvPr/>
        </p:nvSpPr>
        <p:spPr>
          <a:xfrm>
            <a:off x="2885377" y="331555"/>
            <a:ext cx="5676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Forecasting Model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6" name="Chevron 18">
            <a:extLst>
              <a:ext uri="{FF2B5EF4-FFF2-40B4-BE49-F238E27FC236}">
                <a16:creationId xmlns:a16="http://schemas.microsoft.com/office/drawing/2014/main" id="{5580668B-23B4-D78D-2CE3-2412A6213D56}"/>
              </a:ext>
            </a:extLst>
          </p:cNvPr>
          <p:cNvSpPr/>
          <p:nvPr/>
        </p:nvSpPr>
        <p:spPr>
          <a:xfrm>
            <a:off x="8712599" y="238705"/>
            <a:ext cx="301335" cy="955964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Chevron 19">
            <a:extLst>
              <a:ext uri="{FF2B5EF4-FFF2-40B4-BE49-F238E27FC236}">
                <a16:creationId xmlns:a16="http://schemas.microsoft.com/office/drawing/2014/main" id="{A444FFD4-206A-45DF-25BC-EE4A03E1DE35}"/>
              </a:ext>
            </a:extLst>
          </p:cNvPr>
          <p:cNvSpPr/>
          <p:nvPr/>
        </p:nvSpPr>
        <p:spPr>
          <a:xfrm flipH="1">
            <a:off x="2433375" y="302478"/>
            <a:ext cx="301335" cy="955964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000000-0008-0000-08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9576944"/>
              </p:ext>
            </p:extLst>
          </p:nvPr>
        </p:nvGraphicFramePr>
        <p:xfrm>
          <a:off x="1117999" y="2792383"/>
          <a:ext cx="9056459" cy="3544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03253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0FAB81-9F4B-C0B5-D3C9-AD248421D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35" y="1579679"/>
            <a:ext cx="10329329" cy="48391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FBA921-6813-F6C9-205D-37410B32EF13}"/>
              </a:ext>
            </a:extLst>
          </p:cNvPr>
          <p:cNvSpPr/>
          <p:nvPr/>
        </p:nvSpPr>
        <p:spPr>
          <a:xfrm>
            <a:off x="3311568" y="491106"/>
            <a:ext cx="6016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54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Decompision Model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6" name="Chevron 19">
            <a:extLst>
              <a:ext uri="{FF2B5EF4-FFF2-40B4-BE49-F238E27FC236}">
                <a16:creationId xmlns:a16="http://schemas.microsoft.com/office/drawing/2014/main" id="{1BBBD3CF-995F-762A-3DD8-CEECF075C8D2}"/>
              </a:ext>
            </a:extLst>
          </p:cNvPr>
          <p:cNvSpPr/>
          <p:nvPr/>
        </p:nvSpPr>
        <p:spPr>
          <a:xfrm flipH="1">
            <a:off x="2957277" y="439201"/>
            <a:ext cx="301335" cy="955964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Chevron 18">
            <a:extLst>
              <a:ext uri="{FF2B5EF4-FFF2-40B4-BE49-F238E27FC236}">
                <a16:creationId xmlns:a16="http://schemas.microsoft.com/office/drawing/2014/main" id="{55176FB3-6C88-D115-A3EC-FB0EF4265D69}"/>
              </a:ext>
            </a:extLst>
          </p:cNvPr>
          <p:cNvSpPr/>
          <p:nvPr/>
        </p:nvSpPr>
        <p:spPr>
          <a:xfrm>
            <a:off x="9380916" y="439201"/>
            <a:ext cx="301335" cy="955964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052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229B471-8415-B0C5-0EEC-A036ED18FE2C}"/>
              </a:ext>
            </a:extLst>
          </p:cNvPr>
          <p:cNvSpPr>
            <a:spLocks noGrp="1"/>
          </p:cNvSpPr>
          <p:nvPr/>
        </p:nvSpPr>
        <p:spPr>
          <a:xfrm>
            <a:off x="470204" y="1653134"/>
            <a:ext cx="8266426" cy="1530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We Found a Trend in Revenue in these 3 years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9F4A86-40CF-76B2-4DBA-FB56A8ACAF05}"/>
              </a:ext>
            </a:extLst>
          </p:cNvPr>
          <p:cNvSpPr/>
          <p:nvPr/>
        </p:nvSpPr>
        <p:spPr>
          <a:xfrm>
            <a:off x="3323812" y="823937"/>
            <a:ext cx="5676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Forecasting Model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7" name="Chevron 18">
            <a:extLst>
              <a:ext uri="{FF2B5EF4-FFF2-40B4-BE49-F238E27FC236}">
                <a16:creationId xmlns:a16="http://schemas.microsoft.com/office/drawing/2014/main" id="{5580668B-23B4-D78D-2CE3-2412A6213D56}"/>
              </a:ext>
            </a:extLst>
          </p:cNvPr>
          <p:cNvSpPr/>
          <p:nvPr/>
        </p:nvSpPr>
        <p:spPr>
          <a:xfrm>
            <a:off x="9471964" y="807620"/>
            <a:ext cx="301335" cy="955964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Chevron 19">
            <a:extLst>
              <a:ext uri="{FF2B5EF4-FFF2-40B4-BE49-F238E27FC236}">
                <a16:creationId xmlns:a16="http://schemas.microsoft.com/office/drawing/2014/main" id="{A444FFD4-206A-45DF-25BC-EE4A03E1DE35}"/>
              </a:ext>
            </a:extLst>
          </p:cNvPr>
          <p:cNvSpPr/>
          <p:nvPr/>
        </p:nvSpPr>
        <p:spPr>
          <a:xfrm flipH="1">
            <a:off x="2541373" y="807620"/>
            <a:ext cx="301335" cy="955964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0000000-0008-0000-0800-000005000000}"/>
              </a:ext>
            </a:extLst>
          </p:cNvPr>
          <p:cNvGraphicFramePr>
            <a:graphicFrameLocks/>
          </p:cNvGraphicFramePr>
          <p:nvPr/>
        </p:nvGraphicFramePr>
        <p:xfrm>
          <a:off x="1587683" y="2829939"/>
          <a:ext cx="9148811" cy="3751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87112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5E9775A-5B2E-150D-13C3-F7EB96109CC1}"/>
              </a:ext>
            </a:extLst>
          </p:cNvPr>
          <p:cNvSpPr>
            <a:spLocks noGrp="1"/>
          </p:cNvSpPr>
          <p:nvPr/>
        </p:nvSpPr>
        <p:spPr>
          <a:xfrm>
            <a:off x="2616799" y="267108"/>
            <a:ext cx="5160534" cy="882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Made 3 Models</a:t>
            </a:r>
          </a:p>
        </p:txBody>
      </p:sp>
      <p:sp>
        <p:nvSpPr>
          <p:cNvPr id="5" name="TextBox 27">
            <a:extLst>
              <a:ext uri="{FF2B5EF4-FFF2-40B4-BE49-F238E27FC236}">
                <a16:creationId xmlns:a16="http://schemas.microsoft.com/office/drawing/2014/main" id="{F4F0AF93-D9D6-E749-68E4-C16CA7FC53D0}"/>
              </a:ext>
            </a:extLst>
          </p:cNvPr>
          <p:cNvSpPr txBox="1"/>
          <p:nvPr/>
        </p:nvSpPr>
        <p:spPr>
          <a:xfrm>
            <a:off x="5963275" y="1034859"/>
            <a:ext cx="50023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1"/>
              </a:buClr>
            </a:pPr>
            <a:r>
              <a:rPr lang="en-US" sz="2400" dirty="0">
                <a:solidFill>
                  <a:schemeClr val="bg2"/>
                </a:solidFill>
                <a:latin typeface="+mj-lt"/>
              </a:rPr>
              <a:t>Moving Average Error: 14.8%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1C737F-BEF1-4FF8-AD3D-D99B4A789872}"/>
              </a:ext>
            </a:extLst>
          </p:cNvPr>
          <p:cNvGrpSpPr/>
          <p:nvPr/>
        </p:nvGrpSpPr>
        <p:grpSpPr>
          <a:xfrm>
            <a:off x="4718104" y="6253103"/>
            <a:ext cx="478962" cy="411376"/>
            <a:chOff x="9229613" y="2768241"/>
            <a:chExt cx="597701" cy="513360"/>
          </a:xfrm>
          <a:solidFill>
            <a:schemeClr val="bg2"/>
          </a:solidFill>
        </p:grpSpPr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1331E21-C978-42B1-AD39-EF6E2C64126C}"/>
                </a:ext>
              </a:extLst>
            </p:cNvPr>
            <p:cNvSpPr/>
            <p:nvPr/>
          </p:nvSpPr>
          <p:spPr>
            <a:xfrm>
              <a:off x="9229613" y="2768241"/>
              <a:ext cx="597701" cy="513360"/>
            </a:xfrm>
            <a:custGeom>
              <a:avLst/>
              <a:gdLst>
                <a:gd name="connsiteX0" fmla="*/ 751673 w 3205983"/>
                <a:gd name="connsiteY0" fmla="*/ 95252 h 2753589"/>
                <a:gd name="connsiteX1" fmla="*/ 110901 w 3205983"/>
                <a:gd name="connsiteY1" fmla="*/ 1376795 h 2753589"/>
                <a:gd name="connsiteX2" fmla="*/ 751673 w 3205983"/>
                <a:gd name="connsiteY2" fmla="*/ 2658337 h 2753589"/>
                <a:gd name="connsiteX3" fmla="*/ 2454309 w 3205983"/>
                <a:gd name="connsiteY3" fmla="*/ 2658337 h 2753589"/>
                <a:gd name="connsiteX4" fmla="*/ 3095081 w 3205983"/>
                <a:gd name="connsiteY4" fmla="*/ 1376795 h 2753589"/>
                <a:gd name="connsiteX5" fmla="*/ 2454309 w 3205983"/>
                <a:gd name="connsiteY5" fmla="*/ 95252 h 2753589"/>
                <a:gd name="connsiteX6" fmla="*/ 688398 w 3205983"/>
                <a:gd name="connsiteY6" fmla="*/ 0 h 2753589"/>
                <a:gd name="connsiteX7" fmla="*/ 2517585 w 3205983"/>
                <a:gd name="connsiteY7" fmla="*/ 0 h 2753589"/>
                <a:gd name="connsiteX8" fmla="*/ 3205983 w 3205983"/>
                <a:gd name="connsiteY8" fmla="*/ 1376795 h 2753589"/>
                <a:gd name="connsiteX9" fmla="*/ 2517585 w 3205983"/>
                <a:gd name="connsiteY9" fmla="*/ 2753589 h 2753589"/>
                <a:gd name="connsiteX10" fmla="*/ 688398 w 3205983"/>
                <a:gd name="connsiteY10" fmla="*/ 2753589 h 2753589"/>
                <a:gd name="connsiteX11" fmla="*/ 0 w 3205983"/>
                <a:gd name="connsiteY11" fmla="*/ 1376795 h 275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5983" h="2753589">
                  <a:moveTo>
                    <a:pt x="751673" y="95252"/>
                  </a:moveTo>
                  <a:lnTo>
                    <a:pt x="110901" y="1376795"/>
                  </a:lnTo>
                  <a:lnTo>
                    <a:pt x="751673" y="2658337"/>
                  </a:lnTo>
                  <a:lnTo>
                    <a:pt x="2454309" y="2658337"/>
                  </a:lnTo>
                  <a:lnTo>
                    <a:pt x="3095081" y="1376795"/>
                  </a:lnTo>
                  <a:lnTo>
                    <a:pt x="2454309" y="95252"/>
                  </a:lnTo>
                  <a:close/>
                  <a:moveTo>
                    <a:pt x="688398" y="0"/>
                  </a:moveTo>
                  <a:lnTo>
                    <a:pt x="2517585" y="0"/>
                  </a:lnTo>
                  <a:lnTo>
                    <a:pt x="3205983" y="1376795"/>
                  </a:lnTo>
                  <a:lnTo>
                    <a:pt x="2517585" y="2753589"/>
                  </a:lnTo>
                  <a:lnTo>
                    <a:pt x="688398" y="2753589"/>
                  </a:lnTo>
                  <a:lnTo>
                    <a:pt x="0" y="13767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182F25-4B50-4B5A-BC7A-4E902CBA2982}"/>
                </a:ext>
              </a:extLst>
            </p:cNvPr>
            <p:cNvCxnSpPr/>
            <p:nvPr/>
          </p:nvCxnSpPr>
          <p:spPr>
            <a:xfrm>
              <a:off x="9528464" y="2848276"/>
              <a:ext cx="0" cy="353291"/>
            </a:xfrm>
            <a:prstGeom prst="straightConnector1">
              <a:avLst/>
            </a:prstGeom>
            <a:grpFill/>
            <a:ln w="19050">
              <a:solidFill>
                <a:schemeClr val="bg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D8D3F7E-2F02-150B-9472-5D7882C99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0245" y="193520"/>
            <a:ext cx="946537" cy="950763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D1EB2DD8-C8F8-32E1-9C1C-1D458E906457}"/>
              </a:ext>
            </a:extLst>
          </p:cNvPr>
          <p:cNvSpPr txBox="1"/>
          <p:nvPr/>
        </p:nvSpPr>
        <p:spPr>
          <a:xfrm>
            <a:off x="-259695" y="1187071"/>
            <a:ext cx="55926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1"/>
              </a:buClr>
            </a:pPr>
            <a:r>
              <a:rPr lang="en-US" sz="2400" dirty="0">
                <a:solidFill>
                  <a:schemeClr val="bg2"/>
                </a:solidFill>
                <a:latin typeface="+mj-lt"/>
              </a:rPr>
              <a:t>Exponential Smoothing Error: 8.8%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CBC400AA-CCE9-A358-ED16-5298133FD08A}"/>
              </a:ext>
            </a:extLst>
          </p:cNvPr>
          <p:cNvSpPr txBox="1"/>
          <p:nvPr/>
        </p:nvSpPr>
        <p:spPr>
          <a:xfrm>
            <a:off x="85063" y="4024722"/>
            <a:ext cx="4317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1"/>
              </a:buClr>
            </a:pPr>
            <a:r>
              <a:rPr lang="en-US" sz="2400" dirty="0">
                <a:solidFill>
                  <a:schemeClr val="bg2"/>
                </a:solidFill>
                <a:latin typeface="+mj-lt"/>
              </a:rPr>
              <a:t>Trend Smoothing Error: 7%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08621854-4203-C393-0473-2108D70669BB}"/>
              </a:ext>
            </a:extLst>
          </p:cNvPr>
          <p:cNvSpPr txBox="1"/>
          <p:nvPr/>
        </p:nvSpPr>
        <p:spPr>
          <a:xfrm>
            <a:off x="2243835" y="4088201"/>
            <a:ext cx="559268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+mj-lt"/>
              </a:rPr>
              <a:t>( The Best One 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8C0280-5FC6-839E-99ED-222754A25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20" y="1838847"/>
            <a:ext cx="4846757" cy="1876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956860-AF65-D5C2-9872-A0F657B4C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854" y="1787235"/>
            <a:ext cx="3905795" cy="1876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A9A234-41CA-2DF7-F0BB-7529FD931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90" y="4731649"/>
            <a:ext cx="3466295" cy="1820019"/>
          </a:xfrm>
          <a:prstGeom prst="rect">
            <a:avLst/>
          </a:prstGeom>
        </p:spPr>
      </p:pic>
      <p:sp>
        <p:nvSpPr>
          <p:cNvPr id="14" name="TextBox 49">
            <a:extLst>
              <a:ext uri="{FF2B5EF4-FFF2-40B4-BE49-F238E27FC236}">
                <a16:creationId xmlns:a16="http://schemas.microsoft.com/office/drawing/2014/main" id="{10A9D79D-4608-B702-A250-09F38002D7F2}"/>
              </a:ext>
            </a:extLst>
          </p:cNvPr>
          <p:cNvSpPr txBox="1"/>
          <p:nvPr/>
        </p:nvSpPr>
        <p:spPr>
          <a:xfrm>
            <a:off x="6245605" y="4724717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2010 forecasted Revenue </a:t>
            </a:r>
          </a:p>
        </p:txBody>
      </p:sp>
      <p:sp>
        <p:nvSpPr>
          <p:cNvPr id="15" name="TextBox 50">
            <a:extLst>
              <a:ext uri="{FF2B5EF4-FFF2-40B4-BE49-F238E27FC236}">
                <a16:creationId xmlns:a16="http://schemas.microsoft.com/office/drawing/2014/main" id="{341885E4-4914-23EB-E82A-763EAAFDC7D5}"/>
              </a:ext>
            </a:extLst>
          </p:cNvPr>
          <p:cNvSpPr txBox="1"/>
          <p:nvPr/>
        </p:nvSpPr>
        <p:spPr>
          <a:xfrm>
            <a:off x="7068175" y="5186382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B0F0"/>
                </a:solidFill>
                <a:latin typeface="+mj-lt"/>
              </a:rPr>
              <a:t>37,207,766$</a:t>
            </a:r>
          </a:p>
        </p:txBody>
      </p:sp>
    </p:spTree>
    <p:extLst>
      <p:ext uri="{BB962C8B-B14F-4D97-AF65-F5344CB8AC3E}">
        <p14:creationId xmlns:p14="http://schemas.microsoft.com/office/powerpoint/2010/main" val="2901024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4" b="5014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5082935" y="1639988"/>
            <a:ext cx="2026129" cy="2026129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1167895" y="1639988"/>
            <a:ext cx="2026129" cy="2026129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3125415" y="1639988"/>
            <a:ext cx="2026129" cy="2026129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7040455" y="1639988"/>
            <a:ext cx="2026129" cy="2026129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8997976" y="1639987"/>
            <a:ext cx="2026129" cy="2026129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20328" y="4138063"/>
            <a:ext cx="51513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2"/>
                </a:solidFill>
                <a:latin typeface="+mj-lt"/>
              </a:rPr>
              <a:t>THANK YOU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27238" y="5119743"/>
            <a:ext cx="45375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2"/>
                </a:solidFill>
                <a:latin typeface="+mj-lt"/>
              </a:rPr>
              <a:t>HAVE A GREAT DAY</a:t>
            </a:r>
          </a:p>
        </p:txBody>
      </p:sp>
    </p:spTree>
    <p:extLst>
      <p:ext uri="{BB962C8B-B14F-4D97-AF65-F5344CB8AC3E}">
        <p14:creationId xmlns:p14="http://schemas.microsoft.com/office/powerpoint/2010/main" val="323334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29B471-8415-B0C5-0EEC-A036ED18FE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110" y="2829100"/>
            <a:ext cx="7048725" cy="2297951"/>
          </a:xfrm>
        </p:spPr>
        <p:txBody>
          <a:bodyPr>
            <a:noAutofit/>
          </a:bodyPr>
          <a:lstStyle/>
          <a:p>
            <a:pPr marL="571500" indent="-5715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3600" dirty="0"/>
              <a:t>Net Profit Column</a:t>
            </a:r>
          </a:p>
          <a:p>
            <a:pPr marL="571500" indent="-5715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3600" dirty="0"/>
              <a:t>Net profit Margin Column </a:t>
            </a:r>
          </a:p>
          <a:p>
            <a:pPr marL="571500" indent="-5715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3600" dirty="0"/>
              <a:t>Return Rate Column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9F4A86-40CF-76B2-4DBA-FB56A8ACAF05}"/>
              </a:ext>
            </a:extLst>
          </p:cNvPr>
          <p:cNvSpPr/>
          <p:nvPr/>
        </p:nvSpPr>
        <p:spPr>
          <a:xfrm>
            <a:off x="4110505" y="823937"/>
            <a:ext cx="42723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Data Cleaning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0" name="Chevron 18">
            <a:extLst>
              <a:ext uri="{FF2B5EF4-FFF2-40B4-BE49-F238E27FC236}">
                <a16:creationId xmlns:a16="http://schemas.microsoft.com/office/drawing/2014/main" id="{5580668B-23B4-D78D-2CE3-2412A6213D56}"/>
              </a:ext>
            </a:extLst>
          </p:cNvPr>
          <p:cNvSpPr/>
          <p:nvPr/>
        </p:nvSpPr>
        <p:spPr>
          <a:xfrm>
            <a:off x="8625134" y="823937"/>
            <a:ext cx="301335" cy="955964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1" name="Chevron 19">
            <a:extLst>
              <a:ext uri="{FF2B5EF4-FFF2-40B4-BE49-F238E27FC236}">
                <a16:creationId xmlns:a16="http://schemas.microsoft.com/office/drawing/2014/main" id="{A444FFD4-206A-45DF-25BC-EE4A03E1DE35}"/>
              </a:ext>
            </a:extLst>
          </p:cNvPr>
          <p:cNvSpPr/>
          <p:nvPr/>
        </p:nvSpPr>
        <p:spPr>
          <a:xfrm flipH="1">
            <a:off x="3566867" y="823937"/>
            <a:ext cx="301335" cy="955964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7780EA-D6F5-C796-75B9-5377B3340506}"/>
              </a:ext>
            </a:extLst>
          </p:cNvPr>
          <p:cNvSpPr txBox="1"/>
          <p:nvPr/>
        </p:nvSpPr>
        <p:spPr>
          <a:xfrm>
            <a:off x="4948764" y="4426869"/>
            <a:ext cx="4814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ReturnAmount/ SalesRevenue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1F5444-B6DC-7B57-37B8-5F9190A3A0B8}"/>
              </a:ext>
            </a:extLst>
          </p:cNvPr>
          <p:cNvSpPr txBox="1"/>
          <p:nvPr/>
        </p:nvSpPr>
        <p:spPr>
          <a:xfrm>
            <a:off x="6426421" y="3654909"/>
            <a:ext cx="35922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SalesRevenue -TotalCost-(ReturnAmount / SalesRevenue)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FE98EE-3A27-F565-186D-38C5A99EF9B9}"/>
              </a:ext>
            </a:extLst>
          </p:cNvPr>
          <p:cNvSpPr txBox="1"/>
          <p:nvPr/>
        </p:nvSpPr>
        <p:spPr>
          <a:xfrm>
            <a:off x="3566867" y="3193731"/>
            <a:ext cx="6151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SalesRevenue - ReturnAmount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AFB4731-416C-5B2B-F5D6-FBFD7031C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943" y="276999"/>
            <a:ext cx="1314763" cy="13206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C2D4E8-69F6-830F-1E3E-1B1CD398F1D7}"/>
              </a:ext>
            </a:extLst>
          </p:cNvPr>
          <p:cNvSpPr txBox="1"/>
          <p:nvPr/>
        </p:nvSpPr>
        <p:spPr>
          <a:xfrm>
            <a:off x="2648519" y="5664731"/>
            <a:ext cx="6521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VLOOKUP is used in this Dataset to combine our Tables together</a:t>
            </a:r>
          </a:p>
        </p:txBody>
      </p:sp>
    </p:spTree>
    <p:extLst>
      <p:ext uri="{BB962C8B-B14F-4D97-AF65-F5344CB8AC3E}">
        <p14:creationId xmlns:p14="http://schemas.microsoft.com/office/powerpoint/2010/main" val="40586780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6CC4F9-07B3-A6F2-3428-57154FDE9C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7053" y="0"/>
            <a:ext cx="5717894" cy="1956122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We specialize in selling</a:t>
            </a:r>
            <a:r>
              <a:rPr lang="ar-EG" sz="3200" dirty="0"/>
              <a:t> </a:t>
            </a:r>
            <a:endParaRPr lang="en-US" sz="3200" dirty="0"/>
          </a:p>
          <a:p>
            <a:pPr algn="ctr"/>
            <a:r>
              <a:rPr lang="en-US" sz="3200" dirty="0"/>
              <a:t>Media and Electronic Devices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8A32F-453C-34ED-F842-109227A28FFE}"/>
              </a:ext>
            </a:extLst>
          </p:cNvPr>
          <p:cNvSpPr txBox="1"/>
          <p:nvPr/>
        </p:nvSpPr>
        <p:spPr>
          <a:xfrm>
            <a:off x="3045314" y="2023864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+mj-lt"/>
              </a:rPr>
              <a:t>We Have 6 Categories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BBCC72-4002-80A7-E8B2-982236132220}"/>
              </a:ext>
            </a:extLst>
          </p:cNvPr>
          <p:cNvSpPr txBox="1"/>
          <p:nvPr/>
        </p:nvSpPr>
        <p:spPr>
          <a:xfrm>
            <a:off x="992209" y="3321503"/>
            <a:ext cx="63776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TV and Video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Music, Movies and Audio Books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Computers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Cell phones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Cameras and camcorders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Audio</a:t>
            </a:r>
          </a:p>
        </p:txBody>
      </p:sp>
      <p:sp>
        <p:nvSpPr>
          <p:cNvPr id="21" name="Chevron 19">
            <a:extLst>
              <a:ext uri="{FF2B5EF4-FFF2-40B4-BE49-F238E27FC236}">
                <a16:creationId xmlns:a16="http://schemas.microsoft.com/office/drawing/2014/main" id="{B8984E19-FF3F-71FB-230F-2E5E4C33B83A}"/>
              </a:ext>
            </a:extLst>
          </p:cNvPr>
          <p:cNvSpPr/>
          <p:nvPr/>
        </p:nvSpPr>
        <p:spPr>
          <a:xfrm flipH="1">
            <a:off x="2853576" y="360130"/>
            <a:ext cx="383477" cy="1235861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2" name="Chevron 18">
            <a:extLst>
              <a:ext uri="{FF2B5EF4-FFF2-40B4-BE49-F238E27FC236}">
                <a16:creationId xmlns:a16="http://schemas.microsoft.com/office/drawing/2014/main" id="{28A71D21-00B6-CF88-3D44-41EBA1530AB8}"/>
              </a:ext>
            </a:extLst>
          </p:cNvPr>
          <p:cNvSpPr/>
          <p:nvPr/>
        </p:nvSpPr>
        <p:spPr>
          <a:xfrm>
            <a:off x="8954947" y="365083"/>
            <a:ext cx="383477" cy="1230908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15AF11F-E369-35C3-9D77-B8C3EBC8F8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60" y="4725077"/>
            <a:ext cx="2357120" cy="17678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21804C-EE0D-5985-5F6A-102443F6E1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424" y="3037930"/>
            <a:ext cx="1731816" cy="17318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5B336F-8278-687F-6C50-DF2B7EE4BF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124" y="3216724"/>
            <a:ext cx="2244823" cy="14390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EAF3031-E2E4-E222-EE8B-760414389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943" y="276999"/>
            <a:ext cx="1314763" cy="132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8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AFFDE6-BB34-C8A7-9833-94E88E78A693}"/>
              </a:ext>
            </a:extLst>
          </p:cNvPr>
          <p:cNvSpPr txBox="1"/>
          <p:nvPr/>
        </p:nvSpPr>
        <p:spPr>
          <a:xfrm>
            <a:off x="3647440" y="583775"/>
            <a:ext cx="5410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We Have 10 Brands that supplies these categories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1B23D5-9899-8C85-7FD8-07B9D6904085}"/>
              </a:ext>
            </a:extLst>
          </p:cNvPr>
          <p:cNvSpPr txBox="1"/>
          <p:nvPr/>
        </p:nvSpPr>
        <p:spPr>
          <a:xfrm>
            <a:off x="776919" y="2391288"/>
            <a:ext cx="3606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Wide World Importers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The Phone Company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Southridge Video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Proseware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Northwind Traders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Litware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D72FA3-CAEA-225B-3C7A-8D4A110DC95D}"/>
              </a:ext>
            </a:extLst>
          </p:cNvPr>
          <p:cNvSpPr txBox="1"/>
          <p:nvPr/>
        </p:nvSpPr>
        <p:spPr>
          <a:xfrm>
            <a:off x="776919" y="4614563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Fabrikam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Contoso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Adventure Works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A. Datum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8D42D4-6079-045A-F1D9-073A9BE72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943" y="276999"/>
            <a:ext cx="1314763" cy="1320633"/>
          </a:xfrm>
          <a:prstGeom prst="rect">
            <a:avLst/>
          </a:prstGeom>
        </p:spPr>
      </p:pic>
      <p:sp>
        <p:nvSpPr>
          <p:cNvPr id="17" name="Chevron 19">
            <a:extLst>
              <a:ext uri="{FF2B5EF4-FFF2-40B4-BE49-F238E27FC236}">
                <a16:creationId xmlns:a16="http://schemas.microsoft.com/office/drawing/2014/main" id="{0DD040C7-1106-6504-6074-7457C46B40A1}"/>
              </a:ext>
            </a:extLst>
          </p:cNvPr>
          <p:cNvSpPr/>
          <p:nvPr/>
        </p:nvSpPr>
        <p:spPr>
          <a:xfrm flipH="1">
            <a:off x="3045315" y="548243"/>
            <a:ext cx="383477" cy="1235861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8" name="Chevron 18">
            <a:extLst>
              <a:ext uri="{FF2B5EF4-FFF2-40B4-BE49-F238E27FC236}">
                <a16:creationId xmlns:a16="http://schemas.microsoft.com/office/drawing/2014/main" id="{FC1864A4-A66B-0892-E527-342CB8722DE1}"/>
              </a:ext>
            </a:extLst>
          </p:cNvPr>
          <p:cNvSpPr/>
          <p:nvPr/>
        </p:nvSpPr>
        <p:spPr>
          <a:xfrm>
            <a:off x="9267398" y="548243"/>
            <a:ext cx="383477" cy="1230908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746F045-873D-D051-E38B-91F1576D3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253" y="3012124"/>
            <a:ext cx="6704828" cy="198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59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74" b="35674"/>
          <a:stretch>
            <a:fillRect/>
          </a:stretch>
        </p:blipFill>
        <p:spPr>
          <a:xfrm>
            <a:off x="0" y="4529138"/>
            <a:ext cx="12192000" cy="2328862"/>
          </a:xfrm>
        </p:spPr>
      </p:pic>
      <p:sp>
        <p:nvSpPr>
          <p:cNvPr id="48" name="Rectangle 47"/>
          <p:cNvSpPr/>
          <p:nvPr/>
        </p:nvSpPr>
        <p:spPr>
          <a:xfrm>
            <a:off x="0" y="4529138"/>
            <a:ext cx="12192000" cy="2328448"/>
          </a:xfrm>
          <a:prstGeom prst="rect">
            <a:avLst/>
          </a:prstGeom>
          <a:solidFill>
            <a:schemeClr val="accent6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854579" y="299721"/>
            <a:ext cx="6642645" cy="88288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Some Statistics About the Sales</a:t>
            </a:r>
          </a:p>
        </p:txBody>
      </p:sp>
      <p:graphicFrame>
        <p:nvGraphicFramePr>
          <p:cNvPr id="32" name="Chart 31"/>
          <p:cNvGraphicFramePr/>
          <p:nvPr>
            <p:extLst>
              <p:ext uri="{D42A27DB-BD31-4B8C-83A1-F6EECF244321}">
                <p14:modId xmlns:p14="http://schemas.microsoft.com/office/powerpoint/2010/main" val="2406389576"/>
              </p:ext>
            </p:extLst>
          </p:nvPr>
        </p:nvGraphicFramePr>
        <p:xfrm>
          <a:off x="8153205" y="1740546"/>
          <a:ext cx="2825437" cy="2688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" name="Rectangle 3"/>
          <p:cNvSpPr/>
          <p:nvPr/>
        </p:nvSpPr>
        <p:spPr>
          <a:xfrm>
            <a:off x="8121171" y="1640048"/>
            <a:ext cx="2889504" cy="2889504"/>
          </a:xfrm>
          <a:custGeom>
            <a:avLst/>
            <a:gdLst/>
            <a:ahLst/>
            <a:cxnLst/>
            <a:rect l="l" t="t" r="r" b="b"/>
            <a:pathLst>
              <a:path w="3088949" h="3088949">
                <a:moveTo>
                  <a:pt x="1544474" y="324388"/>
                </a:moveTo>
                <a:lnTo>
                  <a:pt x="492676" y="850287"/>
                </a:lnTo>
                <a:lnTo>
                  <a:pt x="492676" y="2238662"/>
                </a:lnTo>
                <a:lnTo>
                  <a:pt x="1544474" y="2764561"/>
                </a:lnTo>
                <a:lnTo>
                  <a:pt x="2596273" y="2238662"/>
                </a:lnTo>
                <a:lnTo>
                  <a:pt x="2596273" y="850287"/>
                </a:lnTo>
                <a:close/>
                <a:moveTo>
                  <a:pt x="0" y="0"/>
                </a:moveTo>
                <a:lnTo>
                  <a:pt x="3088949" y="0"/>
                </a:lnTo>
                <a:lnTo>
                  <a:pt x="3088949" y="3088949"/>
                </a:lnTo>
                <a:lnTo>
                  <a:pt x="0" y="308894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6" name="Hexagon 35"/>
          <p:cNvSpPr/>
          <p:nvPr/>
        </p:nvSpPr>
        <p:spPr>
          <a:xfrm rot="5400000">
            <a:off x="8675978" y="2317606"/>
            <a:ext cx="1779890" cy="1534388"/>
          </a:xfrm>
          <a:prstGeom prst="hexag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38" name="Chart 37"/>
          <p:cNvGraphicFramePr/>
          <p:nvPr>
            <p:extLst>
              <p:ext uri="{D42A27DB-BD31-4B8C-83A1-F6EECF244321}">
                <p14:modId xmlns:p14="http://schemas.microsoft.com/office/powerpoint/2010/main" val="3795316800"/>
              </p:ext>
            </p:extLst>
          </p:nvPr>
        </p:nvGraphicFramePr>
        <p:xfrm>
          <a:off x="1281342" y="1740546"/>
          <a:ext cx="2825437" cy="2688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1" name="Hexagon 40"/>
          <p:cNvSpPr/>
          <p:nvPr/>
        </p:nvSpPr>
        <p:spPr>
          <a:xfrm rot="5400000">
            <a:off x="1804115" y="2317606"/>
            <a:ext cx="1779890" cy="1534388"/>
          </a:xfrm>
          <a:prstGeom prst="hexag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19837" y="2623135"/>
            <a:ext cx="1348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2"/>
                </a:solidFill>
                <a:latin typeface="+mj-lt"/>
              </a:rPr>
              <a:t>38%</a:t>
            </a: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2626849458"/>
              </p:ext>
            </p:extLst>
          </p:nvPr>
        </p:nvGraphicFramePr>
        <p:xfrm>
          <a:off x="4748731" y="1799009"/>
          <a:ext cx="2825437" cy="2688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4731150" y="1698511"/>
            <a:ext cx="2889504" cy="2889504"/>
          </a:xfrm>
          <a:custGeom>
            <a:avLst/>
            <a:gdLst/>
            <a:ahLst/>
            <a:cxnLst/>
            <a:rect l="l" t="t" r="r" b="b"/>
            <a:pathLst>
              <a:path w="3088949" h="3088949">
                <a:moveTo>
                  <a:pt x="1544474" y="324388"/>
                </a:moveTo>
                <a:lnTo>
                  <a:pt x="492676" y="850287"/>
                </a:lnTo>
                <a:lnTo>
                  <a:pt x="492676" y="2238662"/>
                </a:lnTo>
                <a:lnTo>
                  <a:pt x="1544474" y="2764561"/>
                </a:lnTo>
                <a:lnTo>
                  <a:pt x="2596273" y="2238662"/>
                </a:lnTo>
                <a:lnTo>
                  <a:pt x="2596273" y="850287"/>
                </a:lnTo>
                <a:close/>
                <a:moveTo>
                  <a:pt x="0" y="0"/>
                </a:moveTo>
                <a:lnTo>
                  <a:pt x="3088949" y="0"/>
                </a:lnTo>
                <a:lnTo>
                  <a:pt x="3088949" y="3088949"/>
                </a:lnTo>
                <a:lnTo>
                  <a:pt x="0" y="308894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91700" y="2623135"/>
            <a:ext cx="1348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2"/>
                </a:solidFill>
                <a:latin typeface="+mj-lt"/>
              </a:rPr>
              <a:t>30%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44373" y="4993290"/>
            <a:ext cx="2957809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  <a:latin typeface="+mj-lt"/>
              </a:rPr>
              <a:t>We achieved the highest Sales in that year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72138" y="4740737"/>
            <a:ext cx="130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+mj-lt"/>
              </a:rPr>
              <a:t>DESCRIPTION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78852" y="4740737"/>
            <a:ext cx="1302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+mj-lt"/>
              </a:rPr>
              <a:t>DESCRIPTION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869323" y="4740737"/>
            <a:ext cx="139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10000"/>
                    <a:lumOff val="90000"/>
                  </a:schemeClr>
                </a:solidFill>
                <a:latin typeface="+mj-lt"/>
              </a:rPr>
              <a:t>DESCRIPTION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B1C737F-BEF1-4FF8-AD3D-D99B4A789872}"/>
              </a:ext>
            </a:extLst>
          </p:cNvPr>
          <p:cNvGrpSpPr/>
          <p:nvPr/>
        </p:nvGrpSpPr>
        <p:grpSpPr>
          <a:xfrm>
            <a:off x="5856517" y="6177134"/>
            <a:ext cx="478962" cy="411376"/>
            <a:chOff x="9229613" y="2768241"/>
            <a:chExt cx="597701" cy="513360"/>
          </a:xfrm>
          <a:solidFill>
            <a:schemeClr val="bg2"/>
          </a:solidFill>
        </p:grpSpPr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1331E21-C978-42B1-AD39-EF6E2C64126C}"/>
                </a:ext>
              </a:extLst>
            </p:cNvPr>
            <p:cNvSpPr/>
            <p:nvPr/>
          </p:nvSpPr>
          <p:spPr>
            <a:xfrm>
              <a:off x="9229613" y="2768241"/>
              <a:ext cx="597701" cy="513360"/>
            </a:xfrm>
            <a:custGeom>
              <a:avLst/>
              <a:gdLst>
                <a:gd name="connsiteX0" fmla="*/ 751673 w 3205983"/>
                <a:gd name="connsiteY0" fmla="*/ 95252 h 2753589"/>
                <a:gd name="connsiteX1" fmla="*/ 110901 w 3205983"/>
                <a:gd name="connsiteY1" fmla="*/ 1376795 h 2753589"/>
                <a:gd name="connsiteX2" fmla="*/ 751673 w 3205983"/>
                <a:gd name="connsiteY2" fmla="*/ 2658337 h 2753589"/>
                <a:gd name="connsiteX3" fmla="*/ 2454309 w 3205983"/>
                <a:gd name="connsiteY3" fmla="*/ 2658337 h 2753589"/>
                <a:gd name="connsiteX4" fmla="*/ 3095081 w 3205983"/>
                <a:gd name="connsiteY4" fmla="*/ 1376795 h 2753589"/>
                <a:gd name="connsiteX5" fmla="*/ 2454309 w 3205983"/>
                <a:gd name="connsiteY5" fmla="*/ 95252 h 2753589"/>
                <a:gd name="connsiteX6" fmla="*/ 688398 w 3205983"/>
                <a:gd name="connsiteY6" fmla="*/ 0 h 2753589"/>
                <a:gd name="connsiteX7" fmla="*/ 2517585 w 3205983"/>
                <a:gd name="connsiteY7" fmla="*/ 0 h 2753589"/>
                <a:gd name="connsiteX8" fmla="*/ 3205983 w 3205983"/>
                <a:gd name="connsiteY8" fmla="*/ 1376795 h 2753589"/>
                <a:gd name="connsiteX9" fmla="*/ 2517585 w 3205983"/>
                <a:gd name="connsiteY9" fmla="*/ 2753589 h 2753589"/>
                <a:gd name="connsiteX10" fmla="*/ 688398 w 3205983"/>
                <a:gd name="connsiteY10" fmla="*/ 2753589 h 2753589"/>
                <a:gd name="connsiteX11" fmla="*/ 0 w 3205983"/>
                <a:gd name="connsiteY11" fmla="*/ 1376795 h 275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5983" h="2753589">
                  <a:moveTo>
                    <a:pt x="751673" y="95252"/>
                  </a:moveTo>
                  <a:lnTo>
                    <a:pt x="110901" y="1376795"/>
                  </a:lnTo>
                  <a:lnTo>
                    <a:pt x="751673" y="2658337"/>
                  </a:lnTo>
                  <a:lnTo>
                    <a:pt x="2454309" y="2658337"/>
                  </a:lnTo>
                  <a:lnTo>
                    <a:pt x="3095081" y="1376795"/>
                  </a:lnTo>
                  <a:lnTo>
                    <a:pt x="2454309" y="95252"/>
                  </a:lnTo>
                  <a:close/>
                  <a:moveTo>
                    <a:pt x="688398" y="0"/>
                  </a:moveTo>
                  <a:lnTo>
                    <a:pt x="2517585" y="0"/>
                  </a:lnTo>
                  <a:lnTo>
                    <a:pt x="3205983" y="1376795"/>
                  </a:lnTo>
                  <a:lnTo>
                    <a:pt x="2517585" y="2753589"/>
                  </a:lnTo>
                  <a:lnTo>
                    <a:pt x="688398" y="2753589"/>
                  </a:lnTo>
                  <a:lnTo>
                    <a:pt x="0" y="13767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7182F25-4B50-4B5A-BC7A-4E902CBA2982}"/>
                </a:ext>
              </a:extLst>
            </p:cNvPr>
            <p:cNvCxnSpPr/>
            <p:nvPr/>
          </p:nvCxnSpPr>
          <p:spPr>
            <a:xfrm>
              <a:off x="9528464" y="2848276"/>
              <a:ext cx="0" cy="353291"/>
            </a:xfrm>
            <a:prstGeom prst="straightConnector1">
              <a:avLst/>
            </a:prstGeom>
            <a:grpFill/>
            <a:ln w="19050">
              <a:solidFill>
                <a:schemeClr val="bg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"/>
          <p:cNvSpPr/>
          <p:nvPr/>
        </p:nvSpPr>
        <p:spPr>
          <a:xfrm>
            <a:off x="1278526" y="1640048"/>
            <a:ext cx="2889504" cy="2889504"/>
          </a:xfrm>
          <a:custGeom>
            <a:avLst/>
            <a:gdLst/>
            <a:ahLst/>
            <a:cxnLst/>
            <a:rect l="l" t="t" r="r" b="b"/>
            <a:pathLst>
              <a:path w="3088949" h="3088949">
                <a:moveTo>
                  <a:pt x="1544474" y="324388"/>
                </a:moveTo>
                <a:lnTo>
                  <a:pt x="492676" y="850287"/>
                </a:lnTo>
                <a:lnTo>
                  <a:pt x="492676" y="2238662"/>
                </a:lnTo>
                <a:lnTo>
                  <a:pt x="1544474" y="2764561"/>
                </a:lnTo>
                <a:lnTo>
                  <a:pt x="2596273" y="2238662"/>
                </a:lnTo>
                <a:lnTo>
                  <a:pt x="2596273" y="850287"/>
                </a:lnTo>
                <a:close/>
                <a:moveTo>
                  <a:pt x="0" y="0"/>
                </a:moveTo>
                <a:lnTo>
                  <a:pt x="3088949" y="0"/>
                </a:lnTo>
                <a:lnTo>
                  <a:pt x="3088949" y="3088949"/>
                </a:lnTo>
                <a:lnTo>
                  <a:pt x="0" y="308894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D3F7E-2F02-150B-9472-5D7882C99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57" y="252734"/>
            <a:ext cx="1271275" cy="1276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63E2ED-5A3B-9C8E-1CC6-3C124E0CC930}"/>
              </a:ext>
            </a:extLst>
          </p:cNvPr>
          <p:cNvSpPr txBox="1"/>
          <p:nvPr/>
        </p:nvSpPr>
        <p:spPr>
          <a:xfrm>
            <a:off x="1208641" y="1382177"/>
            <a:ext cx="3084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200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7</a:t>
            </a:r>
            <a:endParaRPr 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123A6-A226-280E-CDBE-F71F0B42C9BE}"/>
              </a:ext>
            </a:extLst>
          </p:cNvPr>
          <p:cNvSpPr txBox="1"/>
          <p:nvPr/>
        </p:nvSpPr>
        <p:spPr>
          <a:xfrm>
            <a:off x="9143172" y="1382178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2009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7FF2F8-776E-6F12-654D-E5BA2769EAC2}"/>
              </a:ext>
            </a:extLst>
          </p:cNvPr>
          <p:cNvSpPr txBox="1"/>
          <p:nvPr/>
        </p:nvSpPr>
        <p:spPr>
          <a:xfrm>
            <a:off x="5719886" y="1382178"/>
            <a:ext cx="1534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2008</a:t>
            </a:r>
            <a:endParaRPr lang="en-US" sz="2400" dirty="0"/>
          </a:p>
        </p:txBody>
      </p:sp>
      <p:sp>
        <p:nvSpPr>
          <p:cNvPr id="25" name="Hexagon 24"/>
          <p:cNvSpPr/>
          <p:nvPr/>
        </p:nvSpPr>
        <p:spPr>
          <a:xfrm rot="5400000">
            <a:off x="5285957" y="2374851"/>
            <a:ext cx="1779890" cy="1534388"/>
          </a:xfrm>
          <a:prstGeom prst="hexag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42461" y="2647202"/>
            <a:ext cx="1666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2"/>
                </a:solidFill>
                <a:latin typeface="+mj-lt"/>
              </a:rPr>
              <a:t>32%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83E4C2-9E5A-0CE8-55FF-B2EB2010D5C3}"/>
              </a:ext>
            </a:extLst>
          </p:cNvPr>
          <p:cNvSpPr txBox="1"/>
          <p:nvPr/>
        </p:nvSpPr>
        <p:spPr>
          <a:xfrm>
            <a:off x="4682544" y="5060010"/>
            <a:ext cx="2957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There was a Global financial crisis and that caused a huge drop in our sales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4CAE8E-FC4B-A9C3-A64E-FA47BF9D794F}"/>
              </a:ext>
            </a:extLst>
          </p:cNvPr>
          <p:cNvSpPr txBox="1"/>
          <p:nvPr/>
        </p:nvSpPr>
        <p:spPr>
          <a:xfrm>
            <a:off x="8035729" y="4988325"/>
            <a:ext cx="3060388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2"/>
                </a:solidFill>
              </a:rPr>
              <a:t>The sales was nearly the same as we started to recover </a:t>
            </a:r>
          </a:p>
        </p:txBody>
      </p:sp>
    </p:spTree>
    <p:extLst>
      <p:ext uri="{BB962C8B-B14F-4D97-AF65-F5344CB8AC3E}">
        <p14:creationId xmlns:p14="http://schemas.microsoft.com/office/powerpoint/2010/main" val="1820353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2" grpId="0" build="p"/>
      <p:bldGraphic spid="32" grpId="0">
        <p:bldAsOne/>
      </p:bldGraphic>
      <p:bldP spid="35" grpId="0" animBg="1"/>
      <p:bldP spid="36" grpId="0" animBg="1"/>
      <p:bldGraphic spid="38" grpId="0">
        <p:bldAsOne/>
      </p:bldGraphic>
      <p:bldP spid="41" grpId="0" animBg="1"/>
      <p:bldP spid="15" grpId="0"/>
      <p:bldGraphic spid="13" grpId="0">
        <p:bldAsOne/>
      </p:bldGraphic>
      <p:bldP spid="4" grpId="0" animBg="1"/>
      <p:bldP spid="26" grpId="0"/>
      <p:bldP spid="28" grpId="0"/>
      <p:bldP spid="29" grpId="0"/>
      <p:bldP spid="45" grpId="0"/>
      <p:bldP spid="47" grpId="0"/>
      <p:bldP spid="40" grpId="0" animBg="1"/>
      <p:bldP spid="25" grpId="0" animBg="1"/>
      <p:bldP spid="43" grpId="0"/>
      <p:bldP spid="27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600-000009000000}"/>
              </a:ext>
            </a:extLst>
          </p:cNvPr>
          <p:cNvGraphicFramePr>
            <a:graphicFrameLocks/>
          </p:cNvGraphicFramePr>
          <p:nvPr/>
        </p:nvGraphicFramePr>
        <p:xfrm>
          <a:off x="1142035" y="1084827"/>
          <a:ext cx="9907930" cy="5058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FAE896F-0D03-73C9-095E-4C46D97F2860}"/>
              </a:ext>
            </a:extLst>
          </p:cNvPr>
          <p:cNvSpPr txBox="1"/>
          <p:nvPr/>
        </p:nvSpPr>
        <p:spPr>
          <a:xfrm>
            <a:off x="8117840" y="16390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Highest sales are the computers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The lowest Sales are the Audio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5FFA9-1576-DBA7-CED8-D1DB02B51463}"/>
              </a:ext>
            </a:extLst>
          </p:cNvPr>
          <p:cNvSpPr txBox="1"/>
          <p:nvPr/>
        </p:nvSpPr>
        <p:spPr>
          <a:xfrm>
            <a:off x="2542573" y="715495"/>
            <a:ext cx="7106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Total Sales</a:t>
            </a:r>
            <a:r>
              <a:rPr lang="en-US" sz="1800" baseline="0" dirty="0">
                <a:solidFill>
                  <a:schemeClr val="bg1"/>
                </a:solidFill>
                <a:latin typeface="+mj-lt"/>
              </a:rPr>
              <a:t> Per Category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CD5B3A-BC57-9006-DB89-4B3A86891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943" y="276999"/>
            <a:ext cx="1314763" cy="132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14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600-00000A000000}"/>
              </a:ext>
            </a:extLst>
          </p:cNvPr>
          <p:cNvGraphicFramePr>
            <a:graphicFrameLocks/>
          </p:cNvGraphicFramePr>
          <p:nvPr/>
        </p:nvGraphicFramePr>
        <p:xfrm>
          <a:off x="750183" y="836256"/>
          <a:ext cx="10691631" cy="58213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FAE9B0C-6BEA-4AA5-3DA5-CD726800B9C9}"/>
              </a:ext>
            </a:extLst>
          </p:cNvPr>
          <p:cNvSpPr txBox="1"/>
          <p:nvPr/>
        </p:nvSpPr>
        <p:spPr>
          <a:xfrm>
            <a:off x="6878527" y="166246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The Highest Brand sales are the </a:t>
            </a:r>
            <a:r>
              <a:rPr lang="en-US" dirty="0" err="1">
                <a:solidFill>
                  <a:schemeClr val="bg1"/>
                </a:solidFill>
              </a:rPr>
              <a:t>Fabrikam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The lowest Brand Sales are the </a:t>
            </a:r>
            <a:r>
              <a:rPr lang="en-US" dirty="0" err="1">
                <a:solidFill>
                  <a:schemeClr val="bg1"/>
                </a:solidFill>
              </a:rPr>
              <a:t>NorthWind</a:t>
            </a:r>
            <a:r>
              <a:rPr lang="en-US" dirty="0">
                <a:solidFill>
                  <a:schemeClr val="bg1"/>
                </a:solidFill>
              </a:rPr>
              <a:t> traders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600647-150E-AB77-791B-A5A44AB54E87}"/>
              </a:ext>
            </a:extLst>
          </p:cNvPr>
          <p:cNvSpPr txBox="1"/>
          <p:nvPr/>
        </p:nvSpPr>
        <p:spPr>
          <a:xfrm>
            <a:off x="2652531" y="466924"/>
            <a:ext cx="6886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bg1"/>
                </a:solidFill>
                <a:latin typeface="+mj-lt"/>
              </a:rPr>
              <a:t>Total Sales</a:t>
            </a:r>
            <a:r>
              <a:rPr lang="en-US" sz="1800" baseline="0" dirty="0">
                <a:solidFill>
                  <a:schemeClr val="bg1"/>
                </a:solidFill>
                <a:latin typeface="+mj-lt"/>
              </a:rPr>
              <a:t> Per Brand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3CACD-A61D-7F1E-DE14-33D8A347A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943" y="276999"/>
            <a:ext cx="1314763" cy="132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55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F25BCAE-0A25-DB89-1087-0D33E65618E0}"/>
              </a:ext>
            </a:extLst>
          </p:cNvPr>
          <p:cNvGraphicFramePr>
            <a:graphicFrameLocks/>
          </p:cNvGraphicFramePr>
          <p:nvPr/>
        </p:nvGraphicFramePr>
        <p:xfrm>
          <a:off x="320717" y="768270"/>
          <a:ext cx="10428789" cy="5321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38896E9-4E5E-C0A3-9ED5-C15F093C0928}"/>
              </a:ext>
            </a:extLst>
          </p:cNvPr>
          <p:cNvSpPr txBox="1"/>
          <p:nvPr/>
        </p:nvSpPr>
        <p:spPr>
          <a:xfrm>
            <a:off x="7802880" y="11043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The Highest sales are the Camcorders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The lowest Sales are the VCD &amp; DVD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84C95F-FEEA-B161-E7F2-E32D578842D5}"/>
              </a:ext>
            </a:extLst>
          </p:cNvPr>
          <p:cNvSpPr txBox="1"/>
          <p:nvPr/>
        </p:nvSpPr>
        <p:spPr>
          <a:xfrm>
            <a:off x="2620702" y="368160"/>
            <a:ext cx="6950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Sales</a:t>
            </a:r>
            <a:r>
              <a:rPr lang="en-US" sz="2000" baseline="0" dirty="0">
                <a:solidFill>
                  <a:schemeClr val="bg1"/>
                </a:solidFill>
                <a:latin typeface="+mj-lt"/>
              </a:rPr>
              <a:t> Per </a:t>
            </a:r>
            <a:r>
              <a:rPr lang="en-US" sz="2000" baseline="0" dirty="0" err="1">
                <a:solidFill>
                  <a:schemeClr val="bg1"/>
                </a:solidFill>
                <a:latin typeface="+mj-lt"/>
              </a:rPr>
              <a:t>SubCategory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055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F198EE-7A63-E5C8-F647-9B728C572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64337"/>
              </p:ext>
            </p:extLst>
          </p:nvPr>
        </p:nvGraphicFramePr>
        <p:xfrm>
          <a:off x="1507603" y="1831064"/>
          <a:ext cx="9176794" cy="4385795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272436">
                  <a:extLst>
                    <a:ext uri="{9D8B030D-6E8A-4147-A177-3AD203B41FA5}">
                      <a16:colId xmlns:a16="http://schemas.microsoft.com/office/drawing/2014/main" val="1915813748"/>
                    </a:ext>
                  </a:extLst>
                </a:gridCol>
                <a:gridCol w="2904358">
                  <a:extLst>
                    <a:ext uri="{9D8B030D-6E8A-4147-A177-3AD203B41FA5}">
                      <a16:colId xmlns:a16="http://schemas.microsoft.com/office/drawing/2014/main" val="36573859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230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Proseware Projector 1080p LCD86 White</a:t>
                      </a:r>
                      <a:endParaRPr lang="en-US" sz="2300" b="0" i="0" u="none" strike="noStrike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30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$955M</a:t>
                      </a:r>
                      <a:endParaRPr lang="en-US" sz="2300" b="0" i="0" u="none" strike="noStrike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86180780"/>
                  </a:ext>
                </a:extLst>
              </a:tr>
              <a:tr h="448915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230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Proseware Projector 1080p DLP86 Silver</a:t>
                      </a:r>
                      <a:endParaRPr lang="en-US" sz="2300" b="0" i="0" u="none" strike="noStrike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30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$829M</a:t>
                      </a:r>
                      <a:endParaRPr lang="en-US" sz="2300" b="0" i="0" u="none" strike="noStrike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54865152"/>
                  </a:ext>
                </a:extLst>
              </a:tr>
              <a:tr h="287478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230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Contoso Projector 1080p X980 White</a:t>
                      </a:r>
                      <a:endParaRPr lang="en-US" sz="2300" b="0" i="0" u="none" strike="noStrike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30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$791M</a:t>
                      </a:r>
                      <a:endParaRPr lang="en-US" sz="2300" b="0" i="0" u="none" strike="noStrike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32251101"/>
                  </a:ext>
                </a:extLst>
              </a:tr>
              <a:tr h="448915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230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Proseware Projector 1080p LCD86 Black</a:t>
                      </a:r>
                      <a:endParaRPr lang="en-US" sz="2300" b="0" i="0" u="none" strike="noStrike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30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$790M</a:t>
                      </a:r>
                      <a:endParaRPr lang="en-US" sz="2300" b="0" i="0" u="none" strike="noStrike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1249625"/>
                  </a:ext>
                </a:extLst>
              </a:tr>
              <a:tr h="287478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230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Contoso Projector 1080p X980 Black</a:t>
                      </a:r>
                      <a:endParaRPr lang="en-US" sz="2300" b="0" i="0" u="none" strike="noStrike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30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$761M</a:t>
                      </a:r>
                      <a:endParaRPr lang="en-US" sz="2300" b="0" i="0" u="none" strike="noStrike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56288922"/>
                  </a:ext>
                </a:extLst>
              </a:tr>
              <a:tr h="287478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pt-BR" sz="230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Contoso Projector 1080p X980 Silver</a:t>
                      </a:r>
                      <a:endParaRPr lang="pt-BR" sz="2300" b="0" i="0" u="none" strike="noStrike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30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$754M</a:t>
                      </a:r>
                      <a:endParaRPr lang="en-US" sz="2300" b="0" i="0" u="none" strike="noStrike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9083867"/>
                  </a:ext>
                </a:extLst>
              </a:tr>
              <a:tr h="448915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230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Proseware Projector 1080p DLP86 Black</a:t>
                      </a:r>
                      <a:endParaRPr lang="en-US" sz="2300" b="0" i="0" u="none" strike="noStrike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30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$605M</a:t>
                      </a:r>
                      <a:endParaRPr lang="en-US" sz="2300" b="0" i="0" u="none" strike="noStrike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31568569"/>
                  </a:ext>
                </a:extLst>
              </a:tr>
              <a:tr h="448915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230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Adventure Works Desktop PC1.80 ED182 White</a:t>
                      </a:r>
                      <a:endParaRPr lang="en-US" sz="2300" b="0" i="0" u="none" strike="noStrike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30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$572M</a:t>
                      </a:r>
                      <a:endParaRPr lang="en-US" sz="2300" b="0" i="0" u="none" strike="noStrike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80313723"/>
                  </a:ext>
                </a:extLst>
              </a:tr>
              <a:tr h="448915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230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Proseware Projector 1080p LCD86 Silver</a:t>
                      </a:r>
                      <a:endParaRPr lang="en-US" sz="2300" b="0" i="0" u="none" strike="noStrike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30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$564M</a:t>
                      </a:r>
                      <a:endParaRPr lang="en-US" sz="2300" b="0" i="0" u="none" strike="noStrike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02316965"/>
                  </a:ext>
                </a:extLst>
              </a:tr>
              <a:tr h="448915">
                <a:tc>
                  <a:txBody>
                    <a:bodyPr/>
                    <a:lstStyle/>
                    <a:p>
                      <a:pPr marL="342900" indent="-342900" algn="l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Char char="v"/>
                      </a:pPr>
                      <a:r>
                        <a:rPr lang="en-US" sz="230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Proseware Projector 1080p DLP86 White</a:t>
                      </a:r>
                      <a:endParaRPr lang="en-US" sz="2300" b="0" i="0" u="none" strike="noStrike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indent="0" algn="ctr" fontAlgn="b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300" u="none" strike="noStrike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$557M</a:t>
                      </a:r>
                      <a:endParaRPr lang="en-US" sz="2300" b="0" i="0" u="none" strike="noStrike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34713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350C53E-F50E-F882-0626-682AC9BFA043}"/>
              </a:ext>
            </a:extLst>
          </p:cNvPr>
          <p:cNvSpPr txBox="1"/>
          <p:nvPr/>
        </p:nvSpPr>
        <p:spPr>
          <a:xfrm>
            <a:off x="3048965" y="544058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Top 10 Product Sales </a:t>
            </a:r>
          </a:p>
        </p:txBody>
      </p:sp>
      <p:sp>
        <p:nvSpPr>
          <p:cNvPr id="7" name="Chevron 19">
            <a:extLst>
              <a:ext uri="{FF2B5EF4-FFF2-40B4-BE49-F238E27FC236}">
                <a16:creationId xmlns:a16="http://schemas.microsoft.com/office/drawing/2014/main" id="{3287B2D1-95CC-9996-3D46-3E9652C1A016}"/>
              </a:ext>
            </a:extLst>
          </p:cNvPr>
          <p:cNvSpPr/>
          <p:nvPr/>
        </p:nvSpPr>
        <p:spPr>
          <a:xfrm flipH="1">
            <a:off x="3297191" y="405484"/>
            <a:ext cx="301335" cy="955964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Chevron 18">
            <a:extLst>
              <a:ext uri="{FF2B5EF4-FFF2-40B4-BE49-F238E27FC236}">
                <a16:creationId xmlns:a16="http://schemas.microsoft.com/office/drawing/2014/main" id="{10D3C763-2B32-82E5-AE8A-7553C3377251}"/>
              </a:ext>
            </a:extLst>
          </p:cNvPr>
          <p:cNvSpPr/>
          <p:nvPr/>
        </p:nvSpPr>
        <p:spPr>
          <a:xfrm>
            <a:off x="8593476" y="350838"/>
            <a:ext cx="301335" cy="955964"/>
          </a:xfrm>
          <a:prstGeom prst="chevr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3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NEOREMA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CB0C59"/>
      </a:accent1>
      <a:accent2>
        <a:srgbClr val="22A0B6"/>
      </a:accent2>
      <a:accent3>
        <a:srgbClr val="06394C"/>
      </a:accent3>
      <a:accent4>
        <a:srgbClr val="7B1346"/>
      </a:accent4>
      <a:accent5>
        <a:srgbClr val="0C4383"/>
      </a:accent5>
      <a:accent6>
        <a:srgbClr val="071E26"/>
      </a:accent6>
      <a:hlink>
        <a:srgbClr val="0563C1"/>
      </a:hlink>
      <a:folHlink>
        <a:srgbClr val="954F72"/>
      </a:folHlink>
    </a:clrScheme>
    <a:fontScheme name="neorema">
      <a:majorFont>
        <a:latin typeface="Titillium Web SemiBold"/>
        <a:ea typeface=""/>
        <a:cs typeface=""/>
      </a:majorFont>
      <a:minorFont>
        <a:latin typeface="open s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4934</TotalTime>
  <Words>434</Words>
  <Application>Microsoft Office PowerPoint</Application>
  <PresentationFormat>Widescreen</PresentationFormat>
  <Paragraphs>112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open san</vt:lpstr>
      <vt:lpstr>Times New Roman</vt:lpstr>
      <vt:lpstr>Titillium Web SemiBold</vt:lpstr>
      <vt:lpstr>Wingdings</vt:lpstr>
      <vt:lpstr>Office Theme</vt:lpstr>
      <vt:lpstr>file:///C:\Users\zeyad\Desktop\Predictive%20analysis\Book1%20(4).xlsx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Adzra</dc:creator>
  <cp:lastModifiedBy>بيتر رمزى رياض مترى</cp:lastModifiedBy>
  <cp:revision>149</cp:revision>
  <dcterms:created xsi:type="dcterms:W3CDTF">2019-01-30T15:24:19Z</dcterms:created>
  <dcterms:modified xsi:type="dcterms:W3CDTF">2023-06-13T23:00:34Z</dcterms:modified>
</cp:coreProperties>
</file>